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451" r:id="rId5"/>
    <p:sldId id="340" r:id="rId6"/>
    <p:sldId id="954" r:id="rId7"/>
    <p:sldId id="955" r:id="rId8"/>
    <p:sldId id="957" r:id="rId9"/>
    <p:sldId id="958" r:id="rId10"/>
    <p:sldId id="959" r:id="rId11"/>
    <p:sldId id="448"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14F6D4-0F9D-4EAC-9629-583B00E14E02}">
          <p14:sldIdLst>
            <p14:sldId id="451"/>
            <p14:sldId id="340"/>
            <p14:sldId id="954"/>
            <p14:sldId id="955"/>
            <p14:sldId id="957"/>
            <p14:sldId id="958"/>
            <p14:sldId id="959"/>
            <p14:sldId id="448"/>
          </p14:sldIdLst>
        </p14:section>
        <p14:section name="Back-up (old)" id="{67C171E8-A8E3-4DAF-A832-49DDD24A958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1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03B5CB-6ECE-42ED-AF46-00BC50001F10}"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82B3DAC5-7B77-46C5-BC95-D3D9925BA512}">
      <dgm:prSet phldrT="[Text]"/>
      <dgm:spPr>
        <a:solidFill>
          <a:srgbClr val="00B050"/>
        </a:solidFill>
      </dgm:spPr>
      <dgm:t>
        <a:bodyPr/>
        <a:lstStyle/>
        <a:p>
          <a:pPr>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Participation and Transparency</a:t>
          </a:r>
          <a:endParaRPr lang="en-US" b="1" dirty="0"/>
        </a:p>
      </dgm:t>
    </dgm:pt>
    <dgm:pt modelId="{F8851705-B1C1-4850-A589-F1582AE12AD3}" type="parTrans" cxnId="{978BD21F-A222-4007-B352-82AD846D90E1}">
      <dgm:prSet/>
      <dgm:spPr/>
      <dgm:t>
        <a:bodyPr/>
        <a:lstStyle/>
        <a:p>
          <a:endParaRPr lang="en-US"/>
        </a:p>
      </dgm:t>
    </dgm:pt>
    <dgm:pt modelId="{621F8C37-9CEC-4FA1-8E51-16015D0539FA}" type="sibTrans" cxnId="{978BD21F-A222-4007-B352-82AD846D90E1}">
      <dgm:prSet/>
      <dgm:spPr/>
      <dgm:t>
        <a:bodyPr/>
        <a:lstStyle/>
        <a:p>
          <a:endParaRPr lang="en-US"/>
        </a:p>
      </dgm:t>
    </dgm:pt>
    <dgm:pt modelId="{391421AE-C5A9-498B-89AC-4BD03AAACB73}">
      <dgm:prSet phldrT="[Text]" custT="1"/>
      <dgm:spPr>
        <a:solidFill>
          <a:schemeClr val="bg1">
            <a:lumMod val="95000"/>
          </a:schemeClr>
        </a:solidFill>
      </dgm:spPr>
      <dgm:t>
        <a:bodyPr/>
        <a:lstStyle/>
        <a:p>
          <a:pPr>
            <a:buFont typeface="Arial" panose="020B0604020202020204" pitchFamily="34" charset="0"/>
            <a:buChar char="•"/>
          </a:pPr>
          <a:r>
            <a:rPr lang="en-GB" sz="1600" b="0" dirty="0">
              <a:effectLst/>
              <a:latin typeface="Calibri" panose="020F0502020204030204" pitchFamily="34" charset="0"/>
              <a:ea typeface="Calibri" panose="020F0502020204030204" pitchFamily="34" charset="0"/>
              <a:cs typeface="Times New Roman" panose="02020603050405020304" pitchFamily="18" charset="0"/>
            </a:rPr>
            <a:t>Case 1: Communication, Dialogue and Participation</a:t>
          </a:r>
          <a:endParaRPr lang="en-US" sz="1600" b="0" dirty="0"/>
        </a:p>
      </dgm:t>
    </dgm:pt>
    <dgm:pt modelId="{D44351C1-35AC-414B-A0F3-D8D19750C18C}" type="parTrans" cxnId="{0A15CA3B-2C04-4D3F-9261-D6CC883BBF3E}">
      <dgm:prSet/>
      <dgm:spPr/>
      <dgm:t>
        <a:bodyPr/>
        <a:lstStyle/>
        <a:p>
          <a:endParaRPr lang="en-US"/>
        </a:p>
      </dgm:t>
    </dgm:pt>
    <dgm:pt modelId="{6C24C07B-D7B6-4A32-9383-7B5AE5278B65}" type="sibTrans" cxnId="{0A15CA3B-2C04-4D3F-9261-D6CC883BBF3E}">
      <dgm:prSet/>
      <dgm:spPr/>
      <dgm:t>
        <a:bodyPr/>
        <a:lstStyle/>
        <a:p>
          <a:endParaRPr lang="en-US"/>
        </a:p>
      </dgm:t>
    </dgm:pt>
    <dgm:pt modelId="{A2697D7B-6D7E-4E84-A8A3-D6D7994041CC}">
      <dgm:prSet phldrT="[Text]"/>
      <dgm:spPr>
        <a:solidFill>
          <a:srgbClr val="FFC000"/>
        </a:solidFill>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Economic Aspects</a:t>
          </a:r>
          <a:endParaRPr lang="en-US" b="1" dirty="0"/>
        </a:p>
      </dgm:t>
    </dgm:pt>
    <dgm:pt modelId="{66B3E1A2-F1AC-44F6-87B5-F086ABCA2BEE}" type="parTrans" cxnId="{FC5FE6F5-C938-42DF-8B5A-A44BB13552FA}">
      <dgm:prSet/>
      <dgm:spPr/>
      <dgm:t>
        <a:bodyPr/>
        <a:lstStyle/>
        <a:p>
          <a:endParaRPr lang="en-US"/>
        </a:p>
      </dgm:t>
    </dgm:pt>
    <dgm:pt modelId="{15786B1C-90A9-4908-A9C4-8143BE9C6274}" type="sibTrans" cxnId="{FC5FE6F5-C938-42DF-8B5A-A44BB13552FA}">
      <dgm:prSet/>
      <dgm:spPr/>
      <dgm:t>
        <a:bodyPr/>
        <a:lstStyle/>
        <a:p>
          <a:endParaRPr lang="en-US"/>
        </a:p>
      </dgm:t>
    </dgm:pt>
    <dgm:pt modelId="{9BE6DCED-7160-4064-BDB6-94F183E43F61}">
      <dgm:prSet phldrT="[Text]" custT="1"/>
      <dgm:spPr>
        <a:solidFill>
          <a:schemeClr val="bg1">
            <a:lumMod val="95000"/>
          </a:schemeClr>
        </a:solidFill>
      </dgm:spPr>
      <dgm:t>
        <a:bodyPr/>
        <a:lstStyle/>
        <a:p>
          <a:pPr>
            <a:buFont typeface="Arial" panose="020B0604020202020204" pitchFamily="34" charset="0"/>
            <a:buChar char="•"/>
          </a:pPr>
          <a:r>
            <a:rPr lang="en-GB" sz="1600" b="0" dirty="0">
              <a:effectLst/>
              <a:latin typeface="Calibri" panose="020F0502020204030204" pitchFamily="34" charset="0"/>
              <a:ea typeface="Calibri" panose="020F0502020204030204" pitchFamily="34" charset="0"/>
              <a:cs typeface="Times New Roman" panose="02020603050405020304" pitchFamily="18" charset="0"/>
            </a:rPr>
            <a:t>Case 3: Only talk about the real business case for energy efficiency</a:t>
          </a:r>
          <a:endParaRPr lang="en-US" sz="1600" b="0" dirty="0"/>
        </a:p>
      </dgm:t>
    </dgm:pt>
    <dgm:pt modelId="{9138DFB4-1ECD-4FC7-92BA-EC5F114E4373}" type="parTrans" cxnId="{3A9B55DF-E292-4496-BB10-5900762123D6}">
      <dgm:prSet/>
      <dgm:spPr/>
      <dgm:t>
        <a:bodyPr/>
        <a:lstStyle/>
        <a:p>
          <a:endParaRPr lang="en-US"/>
        </a:p>
      </dgm:t>
    </dgm:pt>
    <dgm:pt modelId="{54AD0DD3-A559-434C-9EE4-495FC1901C85}" type="sibTrans" cxnId="{3A9B55DF-E292-4496-BB10-5900762123D6}">
      <dgm:prSet/>
      <dgm:spPr/>
      <dgm:t>
        <a:bodyPr/>
        <a:lstStyle/>
        <a:p>
          <a:endParaRPr lang="en-US"/>
        </a:p>
      </dgm:t>
    </dgm:pt>
    <dgm:pt modelId="{468F0246-B278-4282-A021-2C63693211AC}">
      <dgm:prSet phldrT="[Text]"/>
      <dgm:spPr>
        <a:solidFill>
          <a:srgbClr val="00B0F0"/>
        </a:solidFill>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Connotation of Change</a:t>
          </a:r>
          <a:endParaRPr lang="en-US" b="1" dirty="0"/>
        </a:p>
      </dgm:t>
    </dgm:pt>
    <dgm:pt modelId="{AB250EA5-8161-4174-A9C3-507BB00A6516}" type="parTrans" cxnId="{F424958D-1841-4BBA-AAB0-D3FE81E701AB}">
      <dgm:prSet/>
      <dgm:spPr/>
      <dgm:t>
        <a:bodyPr/>
        <a:lstStyle/>
        <a:p>
          <a:endParaRPr lang="en-US"/>
        </a:p>
      </dgm:t>
    </dgm:pt>
    <dgm:pt modelId="{E0851198-81C6-4920-B3A0-FAE0F49DD8EE}" type="sibTrans" cxnId="{F424958D-1841-4BBA-AAB0-D3FE81E701AB}">
      <dgm:prSet/>
      <dgm:spPr/>
      <dgm:t>
        <a:bodyPr/>
        <a:lstStyle/>
        <a:p>
          <a:endParaRPr lang="en-US"/>
        </a:p>
      </dgm:t>
    </dgm:pt>
    <dgm:pt modelId="{2011AC2B-2EEC-41A0-ABD3-6FA914A90438}">
      <dgm:prSet phldrT="[Text]" custT="1"/>
      <dgm:spPr>
        <a:solidFill>
          <a:schemeClr val="bg1">
            <a:lumMod val="95000"/>
          </a:schemeClr>
        </a:solidFill>
      </dgm:spPr>
      <dgm:t>
        <a:bodyPr/>
        <a:lstStyle/>
        <a:p>
          <a:pPr>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6: Good to be a front-runner</a:t>
          </a:r>
          <a:endParaRPr lang="en-US"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dgm:t>
    </dgm:pt>
    <dgm:pt modelId="{27AFB3E8-6180-4594-A402-34DAA396954E}" type="parTrans" cxnId="{18F925AD-17E8-4A0D-B86F-602385B0417C}">
      <dgm:prSet/>
      <dgm:spPr/>
      <dgm:t>
        <a:bodyPr/>
        <a:lstStyle/>
        <a:p>
          <a:endParaRPr lang="en-US"/>
        </a:p>
      </dgm:t>
    </dgm:pt>
    <dgm:pt modelId="{68F9CA20-C1D1-447D-B587-CBB602BDCC9D}" type="sibTrans" cxnId="{18F925AD-17E8-4A0D-B86F-602385B0417C}">
      <dgm:prSet/>
      <dgm:spPr/>
      <dgm:t>
        <a:bodyPr/>
        <a:lstStyle/>
        <a:p>
          <a:endParaRPr lang="en-US"/>
        </a:p>
      </dgm:t>
    </dgm:pt>
    <dgm:pt modelId="{3F3C8593-3562-4182-8F53-C74B2F95C38D}">
      <dgm:prSet phldrT="[Text]"/>
      <dgm:spPr>
        <a:solidFill>
          <a:srgbClr val="92D050"/>
        </a:solidFill>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Social Acceptance</a:t>
          </a:r>
          <a:endParaRPr lang="en-US" b="1" dirty="0"/>
        </a:p>
      </dgm:t>
    </dgm:pt>
    <dgm:pt modelId="{5DF08A51-86C4-49C5-856E-780BFA7C4CE9}" type="parTrans" cxnId="{41D737A2-9506-47C2-8268-7150C174961A}">
      <dgm:prSet/>
      <dgm:spPr/>
      <dgm:t>
        <a:bodyPr/>
        <a:lstStyle/>
        <a:p>
          <a:endParaRPr lang="en-US"/>
        </a:p>
      </dgm:t>
    </dgm:pt>
    <dgm:pt modelId="{FF0A214A-0EF6-4359-8BA5-6BC7280494C6}" type="sibTrans" cxnId="{41D737A2-9506-47C2-8268-7150C174961A}">
      <dgm:prSet/>
      <dgm:spPr/>
      <dgm:t>
        <a:bodyPr/>
        <a:lstStyle/>
        <a:p>
          <a:endParaRPr lang="en-US"/>
        </a:p>
      </dgm:t>
    </dgm:pt>
    <dgm:pt modelId="{7EAE8F94-31BF-479F-9409-AE90EB68AE36}">
      <dgm:prSet custT="1"/>
      <dgm:spPr>
        <a:solidFill>
          <a:schemeClr val="bg1">
            <a:lumMod val="95000"/>
          </a:schemeClr>
        </a:solidFill>
      </dgm:spPr>
      <dgm:t>
        <a:bodyPr/>
        <a:lstStyle/>
        <a:p>
          <a:pPr>
            <a:buFont typeface="Arial" panose="020B0604020202020204" pitchFamily="34" charset="0"/>
            <a:buChar char="•"/>
          </a:pPr>
          <a:r>
            <a:rPr lang="en-GB" sz="1600" b="0" dirty="0">
              <a:effectLst/>
              <a:latin typeface="Calibri" panose="020F0502020204030204" pitchFamily="34" charset="0"/>
              <a:ea typeface="Calibri" panose="020F0502020204030204" pitchFamily="34" charset="0"/>
              <a:cs typeface="Times New Roman" panose="02020603050405020304" pitchFamily="18" charset="0"/>
            </a:rPr>
            <a:t>Case 2: Independent and transparent data base</a:t>
          </a:r>
        </a:p>
      </dgm:t>
    </dgm:pt>
    <dgm:pt modelId="{7ED64A05-1B05-4EEF-8131-931615A905C5}" type="parTrans" cxnId="{FD85CD35-A7D9-45F5-9A43-3C90A8EA2202}">
      <dgm:prSet/>
      <dgm:spPr/>
      <dgm:t>
        <a:bodyPr/>
        <a:lstStyle/>
        <a:p>
          <a:endParaRPr lang="en-US"/>
        </a:p>
      </dgm:t>
    </dgm:pt>
    <dgm:pt modelId="{52591FAB-2963-4ABD-B0B6-393DA568EBCF}" type="sibTrans" cxnId="{FD85CD35-A7D9-45F5-9A43-3C90A8EA2202}">
      <dgm:prSet/>
      <dgm:spPr/>
      <dgm:t>
        <a:bodyPr/>
        <a:lstStyle/>
        <a:p>
          <a:endParaRPr lang="en-US"/>
        </a:p>
      </dgm:t>
    </dgm:pt>
    <dgm:pt modelId="{31C598D0-4992-456B-9DEA-16E1BEF56A9A}">
      <dgm:prSet custT="1"/>
      <dgm:spPr>
        <a:solidFill>
          <a:schemeClr val="bg1">
            <a:lumMod val="95000"/>
          </a:schemeClr>
        </a:solidFill>
      </dgm:spPr>
      <dgm:t>
        <a:bodyPr/>
        <a:lstStyle/>
        <a:p>
          <a:pPr>
            <a:buFont typeface="Arial" panose="020B0604020202020204" pitchFamily="34" charset="0"/>
            <a:buChar char="•"/>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4: The image of technologies</a:t>
          </a:r>
        </a:p>
      </dgm:t>
    </dgm:pt>
    <dgm:pt modelId="{5849722A-6FC3-4739-9B61-597856F1A9C5}" type="parTrans" cxnId="{0D9708B1-FFBE-4BA3-9B65-36E6307CB535}">
      <dgm:prSet/>
      <dgm:spPr/>
      <dgm:t>
        <a:bodyPr/>
        <a:lstStyle/>
        <a:p>
          <a:endParaRPr lang="en-US"/>
        </a:p>
      </dgm:t>
    </dgm:pt>
    <dgm:pt modelId="{04E13970-9EDC-4988-8F30-FA117D71E5D2}" type="sibTrans" cxnId="{0D9708B1-FFBE-4BA3-9B65-36E6307CB535}">
      <dgm:prSet/>
      <dgm:spPr/>
      <dgm:t>
        <a:bodyPr/>
        <a:lstStyle/>
        <a:p>
          <a:endParaRPr lang="en-US"/>
        </a:p>
      </dgm:t>
    </dgm:pt>
    <dgm:pt modelId="{8190EC36-C6A2-4F8A-BBA6-1DE64209A31A}">
      <dgm:prSet custT="1"/>
      <dgm:spPr>
        <a:solidFill>
          <a:schemeClr val="bg1">
            <a:lumMod val="95000"/>
          </a:schemeClr>
        </a:solidFill>
      </dgm:spPr>
      <dgm:t>
        <a:bodyPr/>
        <a:lstStyle/>
        <a:p>
          <a:pPr>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7: Empowering Research and Innovation for Energy Efficiency</a:t>
          </a: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4E8A0462-D286-48DF-ACA9-60047DD0CA5B}" type="parTrans" cxnId="{CB2C37FC-9E3C-41E0-BCF4-5A6D7BE06D45}">
      <dgm:prSet/>
      <dgm:spPr/>
      <dgm:t>
        <a:bodyPr/>
        <a:lstStyle/>
        <a:p>
          <a:endParaRPr lang="en-US"/>
        </a:p>
      </dgm:t>
    </dgm:pt>
    <dgm:pt modelId="{A79FFD4D-A93A-4AD4-9181-3DD42790F22C}" type="sibTrans" cxnId="{CB2C37FC-9E3C-41E0-BCF4-5A6D7BE06D45}">
      <dgm:prSet/>
      <dgm:spPr/>
      <dgm:t>
        <a:bodyPr/>
        <a:lstStyle/>
        <a:p>
          <a:endParaRPr lang="en-US"/>
        </a:p>
      </dgm:t>
    </dgm:pt>
    <dgm:pt modelId="{6BF1E5E3-E19E-4171-8CC7-F91014F44182}">
      <dgm:prSet custT="1"/>
      <dgm:spPr>
        <a:solidFill>
          <a:schemeClr val="bg1">
            <a:lumMod val="95000"/>
          </a:schemeClr>
        </a:solidFill>
      </dgm:spPr>
      <dgm:t>
        <a:bodyPr/>
        <a:lstStyle/>
        <a:p>
          <a:pPr>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8: Education, training and upskilling</a:t>
          </a:r>
        </a:p>
      </dgm:t>
    </dgm:pt>
    <dgm:pt modelId="{C9F9159A-A76A-48F3-9D4C-0F07D6D727C1}" type="parTrans" cxnId="{166A7F2A-EB63-441F-A9D9-B7F52408CEA7}">
      <dgm:prSet/>
      <dgm:spPr/>
      <dgm:t>
        <a:bodyPr/>
        <a:lstStyle/>
        <a:p>
          <a:endParaRPr lang="en-US"/>
        </a:p>
      </dgm:t>
    </dgm:pt>
    <dgm:pt modelId="{D7F506B4-6C1D-4C11-A41D-4FA6CD8B565B}" type="sibTrans" cxnId="{166A7F2A-EB63-441F-A9D9-B7F52408CEA7}">
      <dgm:prSet/>
      <dgm:spPr/>
      <dgm:t>
        <a:bodyPr/>
        <a:lstStyle/>
        <a:p>
          <a:endParaRPr lang="en-US"/>
        </a:p>
      </dgm:t>
    </dgm:pt>
    <dgm:pt modelId="{74B9F29E-00F8-4B19-8FFE-FC772650A25B}">
      <dgm:prSet phldrT="[Text]" custT="1"/>
      <dgm:spPr>
        <a:solidFill>
          <a:schemeClr val="bg1">
            <a:lumMod val="95000"/>
          </a:schemeClr>
        </a:solidFill>
      </dgm:spPr>
      <dgm:t>
        <a:bodyPr/>
        <a:lstStyle/>
        <a:p>
          <a:pPr>
            <a:buFont typeface="Arial" panose="020B0604020202020204" pitchFamily="34" charset="0"/>
            <a:buChar char="•"/>
          </a:pPr>
          <a:r>
            <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9: Communicate on price effects and social compensation</a:t>
          </a:r>
          <a:endParaRPr lang="en-US" sz="1600" b="0" dirty="0"/>
        </a:p>
      </dgm:t>
    </dgm:pt>
    <dgm:pt modelId="{DA30118E-4417-4386-A5F5-C3341BE568D4}" type="parTrans" cxnId="{0077E343-1E51-4FA3-B329-C55A672B1A69}">
      <dgm:prSet/>
      <dgm:spPr/>
      <dgm:t>
        <a:bodyPr/>
        <a:lstStyle/>
        <a:p>
          <a:endParaRPr lang="en-US"/>
        </a:p>
      </dgm:t>
    </dgm:pt>
    <dgm:pt modelId="{AD1F5DFB-64B8-4B8F-BFEA-533C77B324A3}" type="sibTrans" cxnId="{0077E343-1E51-4FA3-B329-C55A672B1A69}">
      <dgm:prSet/>
      <dgm:spPr/>
      <dgm:t>
        <a:bodyPr/>
        <a:lstStyle/>
        <a:p>
          <a:endParaRPr lang="en-US"/>
        </a:p>
      </dgm:t>
    </dgm:pt>
    <dgm:pt modelId="{46DB6478-CD17-4F97-9B42-6CF4CA441BCB}">
      <dgm:prSet custT="1"/>
      <dgm:spPr>
        <a:solidFill>
          <a:schemeClr val="bg1">
            <a:lumMod val="95000"/>
          </a:schemeClr>
        </a:solidFill>
      </dgm:spPr>
      <dgm:t>
        <a:bodyPr/>
        <a:lstStyle/>
        <a:p>
          <a:pPr>
            <a:buFont typeface="Arial" panose="020B0604020202020204" pitchFamily="34" charset="0"/>
            <a:buChar char="•"/>
          </a:pPr>
          <a:r>
            <a:rPr lang="en-GB"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10: Just transition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0BEA40F8-97F1-446D-9ADE-36414BE5FD3F}" type="parTrans" cxnId="{AE443C2B-9AE2-401E-ADEA-C057CA61CDA6}">
      <dgm:prSet/>
      <dgm:spPr/>
      <dgm:t>
        <a:bodyPr/>
        <a:lstStyle/>
        <a:p>
          <a:endParaRPr lang="en-US"/>
        </a:p>
      </dgm:t>
    </dgm:pt>
    <dgm:pt modelId="{5B5A1733-4A2B-43D2-B465-1F4C31DA57B5}" type="sibTrans" cxnId="{AE443C2B-9AE2-401E-ADEA-C057CA61CDA6}">
      <dgm:prSet/>
      <dgm:spPr/>
      <dgm:t>
        <a:bodyPr/>
        <a:lstStyle/>
        <a:p>
          <a:endParaRPr lang="en-US"/>
        </a:p>
      </dgm:t>
    </dgm:pt>
    <dgm:pt modelId="{4BEC759E-3B2E-424F-ADE7-3C0085BED130}">
      <dgm:prSet phldrT="[Text]" custT="1"/>
      <dgm:spPr>
        <a:solidFill>
          <a:schemeClr val="bg1">
            <a:lumMod val="95000"/>
          </a:schemeClr>
        </a:solidFill>
      </dgm:spPr>
      <dgm:t>
        <a:bodyPr/>
        <a:lstStyle/>
        <a:p>
          <a:pPr>
            <a:buFont typeface="Arial" panose="020B0604020202020204" pitchFamily="34" charset="0"/>
            <a:buChar char="•"/>
          </a:pPr>
          <a:endParaRPr lang="en-US" sz="1600" b="0" dirty="0"/>
        </a:p>
      </dgm:t>
    </dgm:pt>
    <dgm:pt modelId="{85EDA03C-3B9E-4E6E-9889-7C45D4466B9C}" type="parTrans" cxnId="{D7784A9E-832F-4A99-837D-0A1B40EE0F1A}">
      <dgm:prSet/>
      <dgm:spPr/>
      <dgm:t>
        <a:bodyPr/>
        <a:lstStyle/>
        <a:p>
          <a:endParaRPr lang="en-US"/>
        </a:p>
      </dgm:t>
    </dgm:pt>
    <dgm:pt modelId="{3EB71071-617D-4E85-A256-0BB405E1B7AE}" type="sibTrans" cxnId="{D7784A9E-832F-4A99-837D-0A1B40EE0F1A}">
      <dgm:prSet/>
      <dgm:spPr/>
      <dgm:t>
        <a:bodyPr/>
        <a:lstStyle/>
        <a:p>
          <a:endParaRPr lang="en-US"/>
        </a:p>
      </dgm:t>
    </dgm:pt>
    <dgm:pt modelId="{C6228EAF-8EB3-42AD-97F0-4DD63C48173D}">
      <dgm:prSet phldrT="[Text]" custT="1"/>
      <dgm:spPr>
        <a:solidFill>
          <a:schemeClr val="bg1">
            <a:lumMod val="95000"/>
          </a:schemeClr>
        </a:solidFill>
      </dgm:spPr>
      <dgm:t>
        <a:bodyPr/>
        <a:lstStyle/>
        <a:p>
          <a:pPr>
            <a:buFont typeface="Arial" panose="020B0604020202020204" pitchFamily="34" charset="0"/>
            <a:buChar char="•"/>
          </a:pPr>
          <a:endParaRPr lang="en-US" sz="1600" b="0" dirty="0"/>
        </a:p>
      </dgm:t>
    </dgm:pt>
    <dgm:pt modelId="{B688E262-E414-427F-B464-B85C087054A5}" type="parTrans" cxnId="{ABF2EBA6-CAF6-4310-851B-D674C8AF2497}">
      <dgm:prSet/>
      <dgm:spPr/>
      <dgm:t>
        <a:bodyPr/>
        <a:lstStyle/>
        <a:p>
          <a:endParaRPr lang="en-US"/>
        </a:p>
      </dgm:t>
    </dgm:pt>
    <dgm:pt modelId="{2ECF2519-9378-45AF-B4C6-77EDD3EC94CC}" type="sibTrans" cxnId="{ABF2EBA6-CAF6-4310-851B-D674C8AF2497}">
      <dgm:prSet/>
      <dgm:spPr/>
      <dgm:t>
        <a:bodyPr/>
        <a:lstStyle/>
        <a:p>
          <a:endParaRPr lang="en-US"/>
        </a:p>
      </dgm:t>
    </dgm:pt>
    <dgm:pt modelId="{405D5CC2-5E53-4912-BD68-B94E74114A58}">
      <dgm:prSet custT="1"/>
      <dgm:spPr>
        <a:solidFill>
          <a:schemeClr val="bg1">
            <a:lumMod val="95000"/>
          </a:schemeClr>
        </a:solidFill>
      </dgm:spPr>
      <dgm:t>
        <a:bodyPr/>
        <a:lstStyle/>
        <a:p>
          <a:pPr>
            <a:buFont typeface="Arial" panose="020B0604020202020204" pitchFamily="34" charset="0"/>
            <a:buChar char="•"/>
          </a:pP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0B52117E-4859-4EC5-91F1-C89282F69622}" type="parTrans" cxnId="{10948D54-1841-415D-BD33-30557A583D8E}">
      <dgm:prSet/>
      <dgm:spPr/>
      <dgm:t>
        <a:bodyPr/>
        <a:lstStyle/>
        <a:p>
          <a:endParaRPr lang="en-US"/>
        </a:p>
      </dgm:t>
    </dgm:pt>
    <dgm:pt modelId="{037DD37F-357B-4FB4-97D6-6ED99633FDE6}" type="sibTrans" cxnId="{10948D54-1841-415D-BD33-30557A583D8E}">
      <dgm:prSet/>
      <dgm:spPr/>
      <dgm:t>
        <a:bodyPr/>
        <a:lstStyle/>
        <a:p>
          <a:endParaRPr lang="en-US"/>
        </a:p>
      </dgm:t>
    </dgm:pt>
    <dgm:pt modelId="{6C5995FE-A719-4B64-89D9-5CAC10C51157}">
      <dgm:prSet custT="1"/>
      <dgm:spPr>
        <a:solidFill>
          <a:schemeClr val="bg1">
            <a:lumMod val="95000"/>
          </a:schemeClr>
        </a:solidFill>
      </dgm:spPr>
      <dgm:t>
        <a:bodyPr/>
        <a:lstStyle/>
        <a:p>
          <a:pPr>
            <a:buFont typeface="Arial" panose="020B0604020202020204" pitchFamily="34" charset="0"/>
            <a:buChar char="•"/>
          </a:pP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B4852E85-0C5B-43C1-80F1-53B810FA96FC}" type="parTrans" cxnId="{46D48B56-4381-4D8B-998A-B52F7CD11DF5}">
      <dgm:prSet/>
      <dgm:spPr/>
      <dgm:t>
        <a:bodyPr/>
        <a:lstStyle/>
        <a:p>
          <a:endParaRPr lang="en-US"/>
        </a:p>
      </dgm:t>
    </dgm:pt>
    <dgm:pt modelId="{00DD7003-A94E-488A-A409-BE10EDEAAF92}" type="sibTrans" cxnId="{46D48B56-4381-4D8B-998A-B52F7CD11DF5}">
      <dgm:prSet/>
      <dgm:spPr/>
      <dgm:t>
        <a:bodyPr/>
        <a:lstStyle/>
        <a:p>
          <a:endParaRPr lang="en-US"/>
        </a:p>
      </dgm:t>
    </dgm:pt>
    <dgm:pt modelId="{7976FAC2-FED2-4776-8A68-6204D6E270B3}">
      <dgm:prSet phldrT="[Text]" custT="1"/>
      <dgm:spPr>
        <a:solidFill>
          <a:schemeClr val="bg1">
            <a:lumMod val="95000"/>
          </a:schemeClr>
        </a:solidFill>
      </dgm:spPr>
      <dgm:t>
        <a:bodyPr/>
        <a:lstStyle/>
        <a:p>
          <a:pPr>
            <a:buFont typeface="Arial" panose="020B0604020202020204" pitchFamily="34" charset="0"/>
            <a:buChar char="•"/>
          </a:pPr>
          <a:endParaRPr lang="en-US" sz="1600" b="0" dirty="0"/>
        </a:p>
      </dgm:t>
    </dgm:pt>
    <dgm:pt modelId="{3C1AA417-A115-424F-8E44-155F0A09AAE4}" type="parTrans" cxnId="{0A82D552-BF06-42E8-B1F0-D1B560983695}">
      <dgm:prSet/>
      <dgm:spPr/>
      <dgm:t>
        <a:bodyPr/>
        <a:lstStyle/>
        <a:p>
          <a:endParaRPr lang="en-US"/>
        </a:p>
      </dgm:t>
    </dgm:pt>
    <dgm:pt modelId="{4BD20968-BC2C-4531-9A5A-1C94D3E45353}" type="sibTrans" cxnId="{0A82D552-BF06-42E8-B1F0-D1B560983695}">
      <dgm:prSet/>
      <dgm:spPr/>
      <dgm:t>
        <a:bodyPr/>
        <a:lstStyle/>
        <a:p>
          <a:endParaRPr lang="en-US"/>
        </a:p>
      </dgm:t>
    </dgm:pt>
    <dgm:pt modelId="{CEE7EA32-2EA6-4B35-8D83-450C66B28B08}">
      <dgm:prSet custT="1"/>
      <dgm:spPr>
        <a:solidFill>
          <a:schemeClr val="bg1">
            <a:lumMod val="95000"/>
          </a:schemeClr>
        </a:solidFill>
      </dgm:spPr>
      <dgm:t>
        <a:bodyPr/>
        <a:lstStyle/>
        <a:p>
          <a:pPr>
            <a:buFont typeface="Arial" panose="020B0604020202020204" pitchFamily="34" charset="0"/>
            <a:buChar char="•"/>
          </a:pPr>
          <a:r>
            <a:rPr lang="en-GB"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5: Energy Efficiency as integral improvement of the production cycle</a:t>
          </a:r>
          <a:endPar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D91F2B2B-F3D2-4E14-9694-AAB9484F2C2B}" type="parTrans" cxnId="{71536948-48CE-4AD7-95AD-7627E5F7BAA6}">
      <dgm:prSet/>
      <dgm:spPr/>
      <dgm:t>
        <a:bodyPr/>
        <a:lstStyle/>
        <a:p>
          <a:endParaRPr lang="en-US"/>
        </a:p>
      </dgm:t>
    </dgm:pt>
    <dgm:pt modelId="{9A72E3BA-58DC-4770-BB3F-F555D9978B9C}" type="sibTrans" cxnId="{71536948-48CE-4AD7-95AD-7627E5F7BAA6}">
      <dgm:prSet/>
      <dgm:spPr/>
      <dgm:t>
        <a:bodyPr/>
        <a:lstStyle/>
        <a:p>
          <a:endParaRPr lang="en-US"/>
        </a:p>
      </dgm:t>
    </dgm:pt>
    <dgm:pt modelId="{ABDC8275-84E1-4812-B69E-4225AA8EB3EE}">
      <dgm:prSet custT="1"/>
      <dgm:spPr>
        <a:solidFill>
          <a:schemeClr val="bg1">
            <a:lumMod val="95000"/>
          </a:schemeClr>
        </a:solidFill>
      </dgm:spPr>
      <dgm:t>
        <a:bodyPr/>
        <a:lstStyle/>
        <a:p>
          <a:pPr>
            <a:buFont typeface="Arial" panose="020B0604020202020204" pitchFamily="34" charset="0"/>
            <a:buChar char="•"/>
          </a:pPr>
          <a:endParaRPr lang="en-GB" sz="16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18BFE834-BCC0-4CF0-A493-DEEA10F4D551}" type="parTrans" cxnId="{4B1DC212-E8B1-4BEC-9318-C5F439E872DE}">
      <dgm:prSet/>
      <dgm:spPr/>
      <dgm:t>
        <a:bodyPr/>
        <a:lstStyle/>
        <a:p>
          <a:endParaRPr lang="en-US"/>
        </a:p>
      </dgm:t>
    </dgm:pt>
    <dgm:pt modelId="{7220E2C4-31E2-45A2-A19B-123EEF557098}" type="sibTrans" cxnId="{4B1DC212-E8B1-4BEC-9318-C5F439E872DE}">
      <dgm:prSet/>
      <dgm:spPr/>
      <dgm:t>
        <a:bodyPr/>
        <a:lstStyle/>
        <a:p>
          <a:endParaRPr lang="en-US"/>
        </a:p>
      </dgm:t>
    </dgm:pt>
    <dgm:pt modelId="{7ED327E9-31D8-4A94-B2F8-46D8F4A78389}" type="pres">
      <dgm:prSet presAssocID="{A703B5CB-6ECE-42ED-AF46-00BC50001F10}" presName="Name0" presStyleCnt="0">
        <dgm:presLayoutVars>
          <dgm:dir/>
          <dgm:animLvl val="lvl"/>
          <dgm:resizeHandles val="exact"/>
        </dgm:presLayoutVars>
      </dgm:prSet>
      <dgm:spPr/>
    </dgm:pt>
    <dgm:pt modelId="{4A99248B-2CE4-44B4-9A22-9487705B1BDE}" type="pres">
      <dgm:prSet presAssocID="{82B3DAC5-7B77-46C5-BC95-D3D9925BA512}" presName="composite" presStyleCnt="0"/>
      <dgm:spPr/>
    </dgm:pt>
    <dgm:pt modelId="{7D12C4F0-2B2D-41EC-9F88-D00A491FF565}" type="pres">
      <dgm:prSet presAssocID="{82B3DAC5-7B77-46C5-BC95-D3D9925BA512}" presName="parTx" presStyleLbl="alignNode1" presStyleIdx="0" presStyleCnt="4">
        <dgm:presLayoutVars>
          <dgm:chMax val="0"/>
          <dgm:chPref val="0"/>
          <dgm:bulletEnabled val="1"/>
        </dgm:presLayoutVars>
      </dgm:prSet>
      <dgm:spPr/>
    </dgm:pt>
    <dgm:pt modelId="{A16820AE-CD95-4CB4-B3BE-6CBEE394F27A}" type="pres">
      <dgm:prSet presAssocID="{82B3DAC5-7B77-46C5-BC95-D3D9925BA512}" presName="desTx" presStyleLbl="alignAccFollowNode1" presStyleIdx="0" presStyleCnt="4">
        <dgm:presLayoutVars>
          <dgm:bulletEnabled val="1"/>
        </dgm:presLayoutVars>
      </dgm:prSet>
      <dgm:spPr/>
    </dgm:pt>
    <dgm:pt modelId="{4F749D7E-0C79-4AF1-8FAF-D9487CE19972}" type="pres">
      <dgm:prSet presAssocID="{621F8C37-9CEC-4FA1-8E51-16015D0539FA}" presName="space" presStyleCnt="0"/>
      <dgm:spPr/>
    </dgm:pt>
    <dgm:pt modelId="{68B1EC4C-F68B-42FA-AE7E-E207BDCD5764}" type="pres">
      <dgm:prSet presAssocID="{A2697D7B-6D7E-4E84-A8A3-D6D7994041CC}" presName="composite" presStyleCnt="0"/>
      <dgm:spPr/>
    </dgm:pt>
    <dgm:pt modelId="{91FD4C5D-6A88-40CE-9140-775587954EA3}" type="pres">
      <dgm:prSet presAssocID="{A2697D7B-6D7E-4E84-A8A3-D6D7994041CC}" presName="parTx" presStyleLbl="alignNode1" presStyleIdx="1" presStyleCnt="4">
        <dgm:presLayoutVars>
          <dgm:chMax val="0"/>
          <dgm:chPref val="0"/>
          <dgm:bulletEnabled val="1"/>
        </dgm:presLayoutVars>
      </dgm:prSet>
      <dgm:spPr/>
    </dgm:pt>
    <dgm:pt modelId="{B966D19B-2B21-4FB9-B315-9BB488E69FDE}" type="pres">
      <dgm:prSet presAssocID="{A2697D7B-6D7E-4E84-A8A3-D6D7994041CC}" presName="desTx" presStyleLbl="alignAccFollowNode1" presStyleIdx="1" presStyleCnt="4">
        <dgm:presLayoutVars>
          <dgm:bulletEnabled val="1"/>
        </dgm:presLayoutVars>
      </dgm:prSet>
      <dgm:spPr/>
    </dgm:pt>
    <dgm:pt modelId="{0AAD302C-7D30-426F-9748-0F2295B755FC}" type="pres">
      <dgm:prSet presAssocID="{15786B1C-90A9-4908-A9C4-8143BE9C6274}" presName="space" presStyleCnt="0"/>
      <dgm:spPr/>
    </dgm:pt>
    <dgm:pt modelId="{4A567B9D-6696-41AB-8FE9-1EF07B4182EF}" type="pres">
      <dgm:prSet presAssocID="{468F0246-B278-4282-A021-2C63693211AC}" presName="composite" presStyleCnt="0"/>
      <dgm:spPr/>
    </dgm:pt>
    <dgm:pt modelId="{B47C6DF7-B6C3-481A-925F-6B99151C2D9D}" type="pres">
      <dgm:prSet presAssocID="{468F0246-B278-4282-A021-2C63693211AC}" presName="parTx" presStyleLbl="alignNode1" presStyleIdx="2" presStyleCnt="4">
        <dgm:presLayoutVars>
          <dgm:chMax val="0"/>
          <dgm:chPref val="0"/>
          <dgm:bulletEnabled val="1"/>
        </dgm:presLayoutVars>
      </dgm:prSet>
      <dgm:spPr/>
    </dgm:pt>
    <dgm:pt modelId="{6ED24C89-1A4D-4BF6-B56E-84A778B81F12}" type="pres">
      <dgm:prSet presAssocID="{468F0246-B278-4282-A021-2C63693211AC}" presName="desTx" presStyleLbl="alignAccFollowNode1" presStyleIdx="2" presStyleCnt="4">
        <dgm:presLayoutVars>
          <dgm:bulletEnabled val="1"/>
        </dgm:presLayoutVars>
      </dgm:prSet>
      <dgm:spPr/>
    </dgm:pt>
    <dgm:pt modelId="{D5131132-C70B-4C4D-9008-26032771651E}" type="pres">
      <dgm:prSet presAssocID="{E0851198-81C6-4920-B3A0-FAE0F49DD8EE}" presName="space" presStyleCnt="0"/>
      <dgm:spPr/>
    </dgm:pt>
    <dgm:pt modelId="{1382BAAD-55FE-4AFE-9D32-A59F653FCF2E}" type="pres">
      <dgm:prSet presAssocID="{3F3C8593-3562-4182-8F53-C74B2F95C38D}" presName="composite" presStyleCnt="0"/>
      <dgm:spPr/>
    </dgm:pt>
    <dgm:pt modelId="{68DF71EB-CBAA-41EB-8818-E0D1904827A1}" type="pres">
      <dgm:prSet presAssocID="{3F3C8593-3562-4182-8F53-C74B2F95C38D}" presName="parTx" presStyleLbl="alignNode1" presStyleIdx="3" presStyleCnt="4">
        <dgm:presLayoutVars>
          <dgm:chMax val="0"/>
          <dgm:chPref val="0"/>
          <dgm:bulletEnabled val="1"/>
        </dgm:presLayoutVars>
      </dgm:prSet>
      <dgm:spPr/>
    </dgm:pt>
    <dgm:pt modelId="{D9237B8D-2BBF-4F83-8879-1CDBA3D8A214}" type="pres">
      <dgm:prSet presAssocID="{3F3C8593-3562-4182-8F53-C74B2F95C38D}" presName="desTx" presStyleLbl="alignAccFollowNode1" presStyleIdx="3" presStyleCnt="4">
        <dgm:presLayoutVars>
          <dgm:bulletEnabled val="1"/>
        </dgm:presLayoutVars>
      </dgm:prSet>
      <dgm:spPr/>
    </dgm:pt>
  </dgm:ptLst>
  <dgm:cxnLst>
    <dgm:cxn modelId="{4B1DC212-E8B1-4BEC-9318-C5F439E872DE}" srcId="{A2697D7B-6D7E-4E84-A8A3-D6D7994041CC}" destId="{ABDC8275-84E1-4812-B69E-4225AA8EB3EE}" srcOrd="3" destOrd="0" parTransId="{18BFE834-BCC0-4CF0-A493-DEEA10F4D551}" sibTransId="{7220E2C4-31E2-45A2-A19B-123EEF557098}"/>
    <dgm:cxn modelId="{978BD21F-A222-4007-B352-82AD846D90E1}" srcId="{A703B5CB-6ECE-42ED-AF46-00BC50001F10}" destId="{82B3DAC5-7B77-46C5-BC95-D3D9925BA512}" srcOrd="0" destOrd="0" parTransId="{F8851705-B1C1-4850-A589-F1582AE12AD3}" sibTransId="{621F8C37-9CEC-4FA1-8E51-16015D0539FA}"/>
    <dgm:cxn modelId="{166A7F2A-EB63-441F-A9D9-B7F52408CEA7}" srcId="{468F0246-B278-4282-A021-2C63693211AC}" destId="{6BF1E5E3-E19E-4171-8CC7-F91014F44182}" srcOrd="4" destOrd="0" parTransId="{C9F9159A-A76A-48F3-9D4C-0F07D6D727C1}" sibTransId="{D7F506B4-6C1D-4C11-A41D-4FA6CD8B565B}"/>
    <dgm:cxn modelId="{D746B32A-B430-4FC6-918B-1EEC0E032F4E}" type="presOf" srcId="{391421AE-C5A9-498B-89AC-4BD03AAACB73}" destId="{A16820AE-CD95-4CB4-B3BE-6CBEE394F27A}" srcOrd="0" destOrd="0" presId="urn:microsoft.com/office/officeart/2005/8/layout/hList1"/>
    <dgm:cxn modelId="{AE443C2B-9AE2-401E-ADEA-C057CA61CDA6}" srcId="{3F3C8593-3562-4182-8F53-C74B2F95C38D}" destId="{46DB6478-CD17-4F97-9B42-6CF4CA441BCB}" srcOrd="2" destOrd="0" parTransId="{0BEA40F8-97F1-446D-9ADE-36414BE5FD3F}" sibTransId="{5B5A1733-4A2B-43D2-B465-1F4C31DA57B5}"/>
    <dgm:cxn modelId="{8BF5CA35-E1DC-452D-A4E9-3FC4739E5628}" type="presOf" srcId="{A2697D7B-6D7E-4E84-A8A3-D6D7994041CC}" destId="{91FD4C5D-6A88-40CE-9140-775587954EA3}" srcOrd="0" destOrd="0" presId="urn:microsoft.com/office/officeart/2005/8/layout/hList1"/>
    <dgm:cxn modelId="{FD85CD35-A7D9-45F5-9A43-3C90A8EA2202}" srcId="{82B3DAC5-7B77-46C5-BC95-D3D9925BA512}" destId="{7EAE8F94-31BF-479F-9409-AE90EB68AE36}" srcOrd="2" destOrd="0" parTransId="{7ED64A05-1B05-4EEF-8131-931615A905C5}" sibTransId="{52591FAB-2963-4ABD-B0B6-393DA568EBCF}"/>
    <dgm:cxn modelId="{188EEE39-F385-4188-8210-63B2082833B4}" type="presOf" srcId="{405D5CC2-5E53-4912-BD68-B94E74114A58}" destId="{6ED24C89-1A4D-4BF6-B56E-84A778B81F12}" srcOrd="0" destOrd="1" presId="urn:microsoft.com/office/officeart/2005/8/layout/hList1"/>
    <dgm:cxn modelId="{FE72253B-D3A1-49B6-B2DD-FB150488E0D9}" type="presOf" srcId="{82B3DAC5-7B77-46C5-BC95-D3D9925BA512}" destId="{7D12C4F0-2B2D-41EC-9F88-D00A491FF565}" srcOrd="0" destOrd="0" presId="urn:microsoft.com/office/officeart/2005/8/layout/hList1"/>
    <dgm:cxn modelId="{0A15CA3B-2C04-4D3F-9261-D6CC883BBF3E}" srcId="{82B3DAC5-7B77-46C5-BC95-D3D9925BA512}" destId="{391421AE-C5A9-498B-89AC-4BD03AAACB73}" srcOrd="0" destOrd="0" parTransId="{D44351C1-35AC-414B-A0F3-D8D19750C18C}" sibTransId="{6C24C07B-D7B6-4A32-9383-7B5AE5278B65}"/>
    <dgm:cxn modelId="{2BDF275F-998C-4999-8054-589AADFABD81}" type="presOf" srcId="{7976FAC2-FED2-4776-8A68-6204D6E270B3}" destId="{D9237B8D-2BBF-4F83-8879-1CDBA3D8A214}" srcOrd="0" destOrd="1" presId="urn:microsoft.com/office/officeart/2005/8/layout/hList1"/>
    <dgm:cxn modelId="{EDD08F63-9084-47BB-853F-F79B772D21BA}" type="presOf" srcId="{6BF1E5E3-E19E-4171-8CC7-F91014F44182}" destId="{6ED24C89-1A4D-4BF6-B56E-84A778B81F12}" srcOrd="0" destOrd="4" presId="urn:microsoft.com/office/officeart/2005/8/layout/hList1"/>
    <dgm:cxn modelId="{0077E343-1E51-4FA3-B329-C55A672B1A69}" srcId="{3F3C8593-3562-4182-8F53-C74B2F95C38D}" destId="{74B9F29E-00F8-4B19-8FFE-FC772650A25B}" srcOrd="0" destOrd="0" parTransId="{DA30118E-4417-4386-A5F5-C3341BE568D4}" sibTransId="{AD1F5DFB-64B8-4B8F-BFEA-533C77B324A3}"/>
    <dgm:cxn modelId="{71536948-48CE-4AD7-95AD-7627E5F7BAA6}" srcId="{A2697D7B-6D7E-4E84-A8A3-D6D7994041CC}" destId="{CEE7EA32-2EA6-4B35-8D83-450C66B28B08}" srcOrd="4" destOrd="0" parTransId="{D91F2B2B-F3D2-4E14-9694-AAB9484F2C2B}" sibTransId="{9A72E3BA-58DC-4770-BB3F-F555D9978B9C}"/>
    <dgm:cxn modelId="{0443E74C-2962-46A2-B132-86B6EDAAB36B}" type="presOf" srcId="{74B9F29E-00F8-4B19-8FFE-FC772650A25B}" destId="{D9237B8D-2BBF-4F83-8879-1CDBA3D8A214}" srcOrd="0" destOrd="0" presId="urn:microsoft.com/office/officeart/2005/8/layout/hList1"/>
    <dgm:cxn modelId="{0A82D552-BF06-42E8-B1F0-D1B560983695}" srcId="{3F3C8593-3562-4182-8F53-C74B2F95C38D}" destId="{7976FAC2-FED2-4776-8A68-6204D6E270B3}" srcOrd="1" destOrd="0" parTransId="{3C1AA417-A115-424F-8E44-155F0A09AAE4}" sibTransId="{4BD20968-BC2C-4531-9A5A-1C94D3E45353}"/>
    <dgm:cxn modelId="{A2246573-2C98-436E-AEE0-9CEB2859129B}" type="presOf" srcId="{31C598D0-4992-456B-9DEA-16E1BEF56A9A}" destId="{B966D19B-2B21-4FB9-B315-9BB488E69FDE}" srcOrd="0" destOrd="2" presId="urn:microsoft.com/office/officeart/2005/8/layout/hList1"/>
    <dgm:cxn modelId="{1B94AD73-AA3B-438E-A88D-19D9E59F6955}" type="presOf" srcId="{8190EC36-C6A2-4F8A-BBA6-1DE64209A31A}" destId="{6ED24C89-1A4D-4BF6-B56E-84A778B81F12}" srcOrd="0" destOrd="2" presId="urn:microsoft.com/office/officeart/2005/8/layout/hList1"/>
    <dgm:cxn modelId="{10948D54-1841-415D-BD33-30557A583D8E}" srcId="{468F0246-B278-4282-A021-2C63693211AC}" destId="{405D5CC2-5E53-4912-BD68-B94E74114A58}" srcOrd="1" destOrd="0" parTransId="{0B52117E-4859-4EC5-91F1-C89282F69622}" sibTransId="{037DD37F-357B-4FB4-97D6-6ED99633FDE6}"/>
    <dgm:cxn modelId="{8BA07F56-6914-4718-B808-D9C23AEF2482}" type="presOf" srcId="{C6228EAF-8EB3-42AD-97F0-4DD63C48173D}" destId="{B966D19B-2B21-4FB9-B315-9BB488E69FDE}" srcOrd="0" destOrd="1" presId="urn:microsoft.com/office/officeart/2005/8/layout/hList1"/>
    <dgm:cxn modelId="{46D48B56-4381-4D8B-998A-B52F7CD11DF5}" srcId="{468F0246-B278-4282-A021-2C63693211AC}" destId="{6C5995FE-A719-4B64-89D9-5CAC10C51157}" srcOrd="3" destOrd="0" parTransId="{B4852E85-0C5B-43C1-80F1-53B810FA96FC}" sibTransId="{00DD7003-A94E-488A-A409-BE10EDEAAF92}"/>
    <dgm:cxn modelId="{A540C179-CD27-45B9-888A-73F9EB49EFE6}" type="presOf" srcId="{2011AC2B-2EEC-41A0-ABD3-6FA914A90438}" destId="{6ED24C89-1A4D-4BF6-B56E-84A778B81F12}" srcOrd="0" destOrd="0" presId="urn:microsoft.com/office/officeart/2005/8/layout/hList1"/>
    <dgm:cxn modelId="{C1FE927A-F7B7-4B33-B2C0-EC72170F818C}" type="presOf" srcId="{468F0246-B278-4282-A021-2C63693211AC}" destId="{B47C6DF7-B6C3-481A-925F-6B99151C2D9D}" srcOrd="0" destOrd="0" presId="urn:microsoft.com/office/officeart/2005/8/layout/hList1"/>
    <dgm:cxn modelId="{88B67A86-A7BC-48D0-8E5F-0216F424EDFD}" type="presOf" srcId="{CEE7EA32-2EA6-4B35-8D83-450C66B28B08}" destId="{B966D19B-2B21-4FB9-B315-9BB488E69FDE}" srcOrd="0" destOrd="4" presId="urn:microsoft.com/office/officeart/2005/8/layout/hList1"/>
    <dgm:cxn modelId="{F424958D-1841-4BBA-AAB0-D3FE81E701AB}" srcId="{A703B5CB-6ECE-42ED-AF46-00BC50001F10}" destId="{468F0246-B278-4282-A021-2C63693211AC}" srcOrd="2" destOrd="0" parTransId="{AB250EA5-8161-4174-A9C3-507BB00A6516}" sibTransId="{E0851198-81C6-4920-B3A0-FAE0F49DD8EE}"/>
    <dgm:cxn modelId="{BFF46395-55BA-40F6-9732-A2C04AE3D5B7}" type="presOf" srcId="{7EAE8F94-31BF-479F-9409-AE90EB68AE36}" destId="{A16820AE-CD95-4CB4-B3BE-6CBEE394F27A}" srcOrd="0" destOrd="2" presId="urn:microsoft.com/office/officeart/2005/8/layout/hList1"/>
    <dgm:cxn modelId="{D7784A9E-832F-4A99-837D-0A1B40EE0F1A}" srcId="{82B3DAC5-7B77-46C5-BC95-D3D9925BA512}" destId="{4BEC759E-3B2E-424F-ADE7-3C0085BED130}" srcOrd="1" destOrd="0" parTransId="{85EDA03C-3B9E-4E6E-9889-7C45D4466B9C}" sibTransId="{3EB71071-617D-4E85-A256-0BB405E1B7AE}"/>
    <dgm:cxn modelId="{6E4B2B9F-B7F3-454E-841F-841E04510EB3}" type="presOf" srcId="{6C5995FE-A719-4B64-89D9-5CAC10C51157}" destId="{6ED24C89-1A4D-4BF6-B56E-84A778B81F12}" srcOrd="0" destOrd="3" presId="urn:microsoft.com/office/officeart/2005/8/layout/hList1"/>
    <dgm:cxn modelId="{41D737A2-9506-47C2-8268-7150C174961A}" srcId="{A703B5CB-6ECE-42ED-AF46-00BC50001F10}" destId="{3F3C8593-3562-4182-8F53-C74B2F95C38D}" srcOrd="3" destOrd="0" parTransId="{5DF08A51-86C4-49C5-856E-780BFA7C4CE9}" sibTransId="{FF0A214A-0EF6-4359-8BA5-6BC7280494C6}"/>
    <dgm:cxn modelId="{ABF2EBA6-CAF6-4310-851B-D674C8AF2497}" srcId="{A2697D7B-6D7E-4E84-A8A3-D6D7994041CC}" destId="{C6228EAF-8EB3-42AD-97F0-4DD63C48173D}" srcOrd="1" destOrd="0" parTransId="{B688E262-E414-427F-B464-B85C087054A5}" sibTransId="{2ECF2519-9378-45AF-B4C6-77EDD3EC94CC}"/>
    <dgm:cxn modelId="{0C11EEA6-4A7A-436F-903C-DFA364655A1B}" type="presOf" srcId="{9BE6DCED-7160-4064-BDB6-94F183E43F61}" destId="{B966D19B-2B21-4FB9-B315-9BB488E69FDE}" srcOrd="0" destOrd="0" presId="urn:microsoft.com/office/officeart/2005/8/layout/hList1"/>
    <dgm:cxn modelId="{E39D51AA-7F55-4905-91B8-753E9842AB69}" type="presOf" srcId="{4BEC759E-3B2E-424F-ADE7-3C0085BED130}" destId="{A16820AE-CD95-4CB4-B3BE-6CBEE394F27A}" srcOrd="0" destOrd="1" presId="urn:microsoft.com/office/officeart/2005/8/layout/hList1"/>
    <dgm:cxn modelId="{18F925AD-17E8-4A0D-B86F-602385B0417C}" srcId="{468F0246-B278-4282-A021-2C63693211AC}" destId="{2011AC2B-2EEC-41A0-ABD3-6FA914A90438}" srcOrd="0" destOrd="0" parTransId="{27AFB3E8-6180-4594-A402-34DAA396954E}" sibTransId="{68F9CA20-C1D1-447D-B587-CBB602BDCC9D}"/>
    <dgm:cxn modelId="{0D9708B1-FFBE-4BA3-9B65-36E6307CB535}" srcId="{A2697D7B-6D7E-4E84-A8A3-D6D7994041CC}" destId="{31C598D0-4992-456B-9DEA-16E1BEF56A9A}" srcOrd="2" destOrd="0" parTransId="{5849722A-6FC3-4739-9B61-597856F1A9C5}" sibTransId="{04E13970-9EDC-4988-8F30-FA117D71E5D2}"/>
    <dgm:cxn modelId="{204BFDC5-4856-4968-934B-27A18B92BFAB}" type="presOf" srcId="{A703B5CB-6ECE-42ED-AF46-00BC50001F10}" destId="{7ED327E9-31D8-4A94-B2F8-46D8F4A78389}" srcOrd="0" destOrd="0" presId="urn:microsoft.com/office/officeart/2005/8/layout/hList1"/>
    <dgm:cxn modelId="{78B68FC6-D1EA-41D8-B058-49CE10B32F45}" type="presOf" srcId="{ABDC8275-84E1-4812-B69E-4225AA8EB3EE}" destId="{B966D19B-2B21-4FB9-B315-9BB488E69FDE}" srcOrd="0" destOrd="3" presId="urn:microsoft.com/office/officeart/2005/8/layout/hList1"/>
    <dgm:cxn modelId="{3A9B55DF-E292-4496-BB10-5900762123D6}" srcId="{A2697D7B-6D7E-4E84-A8A3-D6D7994041CC}" destId="{9BE6DCED-7160-4064-BDB6-94F183E43F61}" srcOrd="0" destOrd="0" parTransId="{9138DFB4-1ECD-4FC7-92BA-EC5F114E4373}" sibTransId="{54AD0DD3-A559-434C-9EE4-495FC1901C85}"/>
    <dgm:cxn modelId="{68B7D9E2-BF6B-4E39-B4CB-DF5BC2022ABE}" type="presOf" srcId="{46DB6478-CD17-4F97-9B42-6CF4CA441BCB}" destId="{D9237B8D-2BBF-4F83-8879-1CDBA3D8A214}" srcOrd="0" destOrd="2" presId="urn:microsoft.com/office/officeart/2005/8/layout/hList1"/>
    <dgm:cxn modelId="{A3E9C9E6-8374-4F28-B4E0-D0875EE37DA0}" type="presOf" srcId="{3F3C8593-3562-4182-8F53-C74B2F95C38D}" destId="{68DF71EB-CBAA-41EB-8818-E0D1904827A1}" srcOrd="0" destOrd="0" presId="urn:microsoft.com/office/officeart/2005/8/layout/hList1"/>
    <dgm:cxn modelId="{FC5FE6F5-C938-42DF-8B5A-A44BB13552FA}" srcId="{A703B5CB-6ECE-42ED-AF46-00BC50001F10}" destId="{A2697D7B-6D7E-4E84-A8A3-D6D7994041CC}" srcOrd="1" destOrd="0" parTransId="{66B3E1A2-F1AC-44F6-87B5-F086ABCA2BEE}" sibTransId="{15786B1C-90A9-4908-A9C4-8143BE9C6274}"/>
    <dgm:cxn modelId="{CB2C37FC-9E3C-41E0-BCF4-5A6D7BE06D45}" srcId="{468F0246-B278-4282-A021-2C63693211AC}" destId="{8190EC36-C6A2-4F8A-BBA6-1DE64209A31A}" srcOrd="2" destOrd="0" parTransId="{4E8A0462-D286-48DF-ACA9-60047DD0CA5B}" sibTransId="{A79FFD4D-A93A-4AD4-9181-3DD42790F22C}"/>
    <dgm:cxn modelId="{4D4F02C9-B8DB-4E53-A440-E67DEA6B9266}" type="presParOf" srcId="{7ED327E9-31D8-4A94-B2F8-46D8F4A78389}" destId="{4A99248B-2CE4-44B4-9A22-9487705B1BDE}" srcOrd="0" destOrd="0" presId="urn:microsoft.com/office/officeart/2005/8/layout/hList1"/>
    <dgm:cxn modelId="{0A0D3CFE-259D-4FF5-B0F9-DB52986893A5}" type="presParOf" srcId="{4A99248B-2CE4-44B4-9A22-9487705B1BDE}" destId="{7D12C4F0-2B2D-41EC-9F88-D00A491FF565}" srcOrd="0" destOrd="0" presId="urn:microsoft.com/office/officeart/2005/8/layout/hList1"/>
    <dgm:cxn modelId="{447948F5-08ED-4912-9EA9-717FCB9487B4}" type="presParOf" srcId="{4A99248B-2CE4-44B4-9A22-9487705B1BDE}" destId="{A16820AE-CD95-4CB4-B3BE-6CBEE394F27A}" srcOrd="1" destOrd="0" presId="urn:microsoft.com/office/officeart/2005/8/layout/hList1"/>
    <dgm:cxn modelId="{2F131EB8-E211-47D1-A56A-621C78FAA977}" type="presParOf" srcId="{7ED327E9-31D8-4A94-B2F8-46D8F4A78389}" destId="{4F749D7E-0C79-4AF1-8FAF-D9487CE19972}" srcOrd="1" destOrd="0" presId="urn:microsoft.com/office/officeart/2005/8/layout/hList1"/>
    <dgm:cxn modelId="{DAB68713-CB87-4958-BB05-C8C14F2E1E4C}" type="presParOf" srcId="{7ED327E9-31D8-4A94-B2F8-46D8F4A78389}" destId="{68B1EC4C-F68B-42FA-AE7E-E207BDCD5764}" srcOrd="2" destOrd="0" presId="urn:microsoft.com/office/officeart/2005/8/layout/hList1"/>
    <dgm:cxn modelId="{D489A58B-C126-44F2-A1CF-B5FF42CBA3C5}" type="presParOf" srcId="{68B1EC4C-F68B-42FA-AE7E-E207BDCD5764}" destId="{91FD4C5D-6A88-40CE-9140-775587954EA3}" srcOrd="0" destOrd="0" presId="urn:microsoft.com/office/officeart/2005/8/layout/hList1"/>
    <dgm:cxn modelId="{6C2616ED-6E33-4E90-AFCF-7278759D1EBF}" type="presParOf" srcId="{68B1EC4C-F68B-42FA-AE7E-E207BDCD5764}" destId="{B966D19B-2B21-4FB9-B315-9BB488E69FDE}" srcOrd="1" destOrd="0" presId="urn:microsoft.com/office/officeart/2005/8/layout/hList1"/>
    <dgm:cxn modelId="{5188E6F8-094D-43F7-A4F9-DD9B8D7C5D83}" type="presParOf" srcId="{7ED327E9-31D8-4A94-B2F8-46D8F4A78389}" destId="{0AAD302C-7D30-426F-9748-0F2295B755FC}" srcOrd="3" destOrd="0" presId="urn:microsoft.com/office/officeart/2005/8/layout/hList1"/>
    <dgm:cxn modelId="{E1120790-85C6-4429-8547-464B0F31D36B}" type="presParOf" srcId="{7ED327E9-31D8-4A94-B2F8-46D8F4A78389}" destId="{4A567B9D-6696-41AB-8FE9-1EF07B4182EF}" srcOrd="4" destOrd="0" presId="urn:microsoft.com/office/officeart/2005/8/layout/hList1"/>
    <dgm:cxn modelId="{6D95709D-0024-4A6E-9411-69E91D89C5FA}" type="presParOf" srcId="{4A567B9D-6696-41AB-8FE9-1EF07B4182EF}" destId="{B47C6DF7-B6C3-481A-925F-6B99151C2D9D}" srcOrd="0" destOrd="0" presId="urn:microsoft.com/office/officeart/2005/8/layout/hList1"/>
    <dgm:cxn modelId="{56DC9F21-8B7F-422E-92E9-8BDAA27FAAE2}" type="presParOf" srcId="{4A567B9D-6696-41AB-8FE9-1EF07B4182EF}" destId="{6ED24C89-1A4D-4BF6-B56E-84A778B81F12}" srcOrd="1" destOrd="0" presId="urn:microsoft.com/office/officeart/2005/8/layout/hList1"/>
    <dgm:cxn modelId="{A4EA8D91-4774-4FFE-AFBD-70B92103639F}" type="presParOf" srcId="{7ED327E9-31D8-4A94-B2F8-46D8F4A78389}" destId="{D5131132-C70B-4C4D-9008-26032771651E}" srcOrd="5" destOrd="0" presId="urn:microsoft.com/office/officeart/2005/8/layout/hList1"/>
    <dgm:cxn modelId="{5209E314-8A56-4E16-BAA5-27DB470AD21F}" type="presParOf" srcId="{7ED327E9-31D8-4A94-B2F8-46D8F4A78389}" destId="{1382BAAD-55FE-4AFE-9D32-A59F653FCF2E}" srcOrd="6" destOrd="0" presId="urn:microsoft.com/office/officeart/2005/8/layout/hList1"/>
    <dgm:cxn modelId="{A766E60A-1ABC-4718-A349-30C0BDE555E0}" type="presParOf" srcId="{1382BAAD-55FE-4AFE-9D32-A59F653FCF2E}" destId="{68DF71EB-CBAA-41EB-8818-E0D1904827A1}" srcOrd="0" destOrd="0" presId="urn:microsoft.com/office/officeart/2005/8/layout/hList1"/>
    <dgm:cxn modelId="{7C7EF6E5-3C2A-4279-B0F1-D926D04EA2AC}" type="presParOf" srcId="{1382BAAD-55FE-4AFE-9D32-A59F653FCF2E}" destId="{D9237B8D-2BBF-4F83-8879-1CDBA3D8A2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03B5CB-6ECE-42ED-AF46-00BC50001F10}" type="doc">
      <dgm:prSet loTypeId="urn:microsoft.com/office/officeart/2005/8/layout/hList1" loCatId="list" qsTypeId="urn:microsoft.com/office/officeart/2005/8/quickstyle/simple2" qsCatId="simple" csTypeId="urn:microsoft.com/office/officeart/2005/8/colors/accent1_2" csCatId="accent1" phldr="1"/>
      <dgm:spPr/>
      <dgm:t>
        <a:bodyPr/>
        <a:lstStyle/>
        <a:p>
          <a:endParaRPr lang="en-US"/>
        </a:p>
      </dgm:t>
    </dgm:pt>
    <dgm:pt modelId="{82B3DAC5-7B77-46C5-BC95-D3D9925BA512}">
      <dgm:prSet phldrT="[Text]"/>
      <dgm:spPr>
        <a:solidFill>
          <a:srgbClr val="00B050"/>
        </a:solidFill>
      </dgm:spPr>
      <dgm:t>
        <a:bodyPr/>
        <a:lstStyle/>
        <a:p>
          <a:pPr>
            <a:buNone/>
          </a:pPr>
          <a:r>
            <a:rPr lang="en-GB" b="1" dirty="0">
              <a:effectLst/>
              <a:latin typeface="Calibri" panose="020F0502020204030204" pitchFamily="34" charset="0"/>
              <a:ea typeface="Calibri" panose="020F0502020204030204" pitchFamily="34" charset="0"/>
              <a:cs typeface="Times New Roman" panose="02020603050405020304" pitchFamily="18" charset="0"/>
            </a:rPr>
            <a:t>Participation and Transparency</a:t>
          </a:r>
          <a:endParaRPr lang="en-US" b="1" dirty="0"/>
        </a:p>
      </dgm:t>
    </dgm:pt>
    <dgm:pt modelId="{F8851705-B1C1-4850-A589-F1582AE12AD3}" type="parTrans" cxnId="{978BD21F-A222-4007-B352-82AD846D90E1}">
      <dgm:prSet/>
      <dgm:spPr/>
      <dgm:t>
        <a:bodyPr/>
        <a:lstStyle/>
        <a:p>
          <a:endParaRPr lang="en-US"/>
        </a:p>
      </dgm:t>
    </dgm:pt>
    <dgm:pt modelId="{621F8C37-9CEC-4FA1-8E51-16015D0539FA}" type="sibTrans" cxnId="{978BD21F-A222-4007-B352-82AD846D90E1}">
      <dgm:prSet/>
      <dgm:spPr/>
      <dgm:t>
        <a:bodyPr/>
        <a:lstStyle/>
        <a:p>
          <a:endParaRPr lang="en-US"/>
        </a:p>
      </dgm:t>
    </dgm:pt>
    <dgm:pt modelId="{391421AE-C5A9-498B-89AC-4BD03AAACB73}">
      <dgm:prSet phldrT="[Text]" custT="1"/>
      <dgm:spPr>
        <a:solidFill>
          <a:schemeClr val="bg1">
            <a:lumMod val="95000"/>
          </a:schemeClr>
        </a:solidFill>
      </dgm:spPr>
      <dgm:t>
        <a:bodyPr/>
        <a:lstStyle/>
        <a:p>
          <a:pPr>
            <a:buFont typeface="Arial" panose="020B0604020202020204" pitchFamily="34" charset="0"/>
            <a:buChar char="•"/>
          </a:pPr>
          <a:r>
            <a:rPr lang="en-US" sz="1600" b="0" dirty="0">
              <a:effectLst/>
              <a:latin typeface="Calibri" panose="020F0502020204030204" pitchFamily="34" charset="0"/>
              <a:cs typeface="Times New Roman" panose="02020603050405020304" pitchFamily="18" charset="0"/>
            </a:rPr>
            <a:t>Transparent data </a:t>
          </a:r>
          <a:r>
            <a:rPr lang="en-US" sz="1600" b="0" dirty="0">
              <a:effectLst/>
              <a:latin typeface="Calibri" panose="020F0502020204030204" pitchFamily="34" charset="0"/>
              <a:cs typeface="Times New Roman" panose="02020603050405020304" pitchFamily="18" charset="0"/>
              <a:sym typeface="Wingdings" panose="05000000000000000000" pitchFamily="2" charset="2"/>
            </a:rPr>
            <a:t> </a:t>
          </a:r>
          <a:r>
            <a:rPr lang="en-US" sz="1600" b="0" dirty="0">
              <a:effectLst/>
              <a:latin typeface="Calibri" panose="020F0502020204030204" pitchFamily="34" charset="0"/>
              <a:cs typeface="Times New Roman" panose="02020603050405020304" pitchFamily="18" charset="0"/>
            </a:rPr>
            <a:t> foundation for targets, policies and monitoring</a:t>
          </a:r>
          <a:endParaRPr lang="en-US" sz="1600" b="0" dirty="0"/>
        </a:p>
      </dgm:t>
    </dgm:pt>
    <dgm:pt modelId="{D44351C1-35AC-414B-A0F3-D8D19750C18C}" type="parTrans" cxnId="{0A15CA3B-2C04-4D3F-9261-D6CC883BBF3E}">
      <dgm:prSet/>
      <dgm:spPr/>
      <dgm:t>
        <a:bodyPr/>
        <a:lstStyle/>
        <a:p>
          <a:endParaRPr lang="en-US"/>
        </a:p>
      </dgm:t>
    </dgm:pt>
    <dgm:pt modelId="{6C24C07B-D7B6-4A32-9383-7B5AE5278B65}" type="sibTrans" cxnId="{0A15CA3B-2C04-4D3F-9261-D6CC883BBF3E}">
      <dgm:prSet/>
      <dgm:spPr/>
      <dgm:t>
        <a:bodyPr/>
        <a:lstStyle/>
        <a:p>
          <a:endParaRPr lang="en-US"/>
        </a:p>
      </dgm:t>
    </dgm:pt>
    <dgm:pt modelId="{A2697D7B-6D7E-4E84-A8A3-D6D7994041CC}">
      <dgm:prSet phldrT="[Text]"/>
      <dgm:spPr>
        <a:solidFill>
          <a:srgbClr val="FFC000"/>
        </a:solidFill>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Economic Aspects</a:t>
          </a:r>
          <a:endParaRPr lang="en-US" b="1" dirty="0"/>
        </a:p>
      </dgm:t>
    </dgm:pt>
    <dgm:pt modelId="{66B3E1A2-F1AC-44F6-87B5-F086ABCA2BEE}" type="parTrans" cxnId="{FC5FE6F5-C938-42DF-8B5A-A44BB13552FA}">
      <dgm:prSet/>
      <dgm:spPr/>
      <dgm:t>
        <a:bodyPr/>
        <a:lstStyle/>
        <a:p>
          <a:endParaRPr lang="en-US"/>
        </a:p>
      </dgm:t>
    </dgm:pt>
    <dgm:pt modelId="{15786B1C-90A9-4908-A9C4-8143BE9C6274}" type="sibTrans" cxnId="{FC5FE6F5-C938-42DF-8B5A-A44BB13552FA}">
      <dgm:prSet/>
      <dgm:spPr/>
      <dgm:t>
        <a:bodyPr/>
        <a:lstStyle/>
        <a:p>
          <a:endParaRPr lang="en-US"/>
        </a:p>
      </dgm:t>
    </dgm:pt>
    <dgm:pt modelId="{468F0246-B278-4282-A021-2C63693211AC}">
      <dgm:prSet phldrT="[Text]"/>
      <dgm:spPr>
        <a:solidFill>
          <a:srgbClr val="00B0F0"/>
        </a:solidFill>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Connotation of Change</a:t>
          </a:r>
          <a:endParaRPr lang="en-US" b="1" dirty="0"/>
        </a:p>
      </dgm:t>
    </dgm:pt>
    <dgm:pt modelId="{AB250EA5-8161-4174-A9C3-507BB00A6516}" type="parTrans" cxnId="{F424958D-1841-4BBA-AAB0-D3FE81E701AB}">
      <dgm:prSet/>
      <dgm:spPr/>
      <dgm:t>
        <a:bodyPr/>
        <a:lstStyle/>
        <a:p>
          <a:endParaRPr lang="en-US"/>
        </a:p>
      </dgm:t>
    </dgm:pt>
    <dgm:pt modelId="{E0851198-81C6-4920-B3A0-FAE0F49DD8EE}" type="sibTrans" cxnId="{F424958D-1841-4BBA-AAB0-D3FE81E701AB}">
      <dgm:prSet/>
      <dgm:spPr/>
      <dgm:t>
        <a:bodyPr/>
        <a:lstStyle/>
        <a:p>
          <a:endParaRPr lang="en-US"/>
        </a:p>
      </dgm:t>
    </dgm:pt>
    <dgm:pt modelId="{2011AC2B-2EEC-41A0-ABD3-6FA914A90438}">
      <dgm:prSet phldrT="[Text]" custT="1"/>
      <dgm:spPr>
        <a:solidFill>
          <a:schemeClr val="bg1">
            <a:lumMod val="95000"/>
          </a:schemeClr>
        </a:solidFill>
      </dgm:spPr>
      <dgm:t>
        <a:bodyPr/>
        <a:lstStyle/>
        <a:p>
          <a:pPr>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Change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kern="1200" dirty="0" err="1">
              <a:effectLst/>
              <a:latin typeface="Calibri" panose="020F0502020204030204" pitchFamily="34" charset="0"/>
              <a:ea typeface="Calibri" panose="020F0502020204030204" pitchFamily="34" charset="0"/>
              <a:cs typeface="Arial" panose="020B0604020202020204" pitchFamily="34" charset="0"/>
            </a:rPr>
            <a:t>scepticism</a:t>
          </a:r>
          <a:endParaRPr lang="en-US"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dgm:t>
    </dgm:pt>
    <dgm:pt modelId="{27AFB3E8-6180-4594-A402-34DAA396954E}" type="parTrans" cxnId="{18F925AD-17E8-4A0D-B86F-602385B0417C}">
      <dgm:prSet/>
      <dgm:spPr/>
      <dgm:t>
        <a:bodyPr/>
        <a:lstStyle/>
        <a:p>
          <a:endParaRPr lang="en-US"/>
        </a:p>
      </dgm:t>
    </dgm:pt>
    <dgm:pt modelId="{68F9CA20-C1D1-447D-B587-CBB602BDCC9D}" type="sibTrans" cxnId="{18F925AD-17E8-4A0D-B86F-602385B0417C}">
      <dgm:prSet/>
      <dgm:spPr/>
      <dgm:t>
        <a:bodyPr/>
        <a:lstStyle/>
        <a:p>
          <a:endParaRPr lang="en-US"/>
        </a:p>
      </dgm:t>
    </dgm:pt>
    <dgm:pt modelId="{3F3C8593-3562-4182-8F53-C74B2F95C38D}">
      <dgm:prSet phldrT="[Text]"/>
      <dgm:spPr>
        <a:solidFill>
          <a:srgbClr val="92D050"/>
        </a:solidFill>
      </dgm:spPr>
      <dgm:t>
        <a:bodyPr/>
        <a:lstStyle/>
        <a:p>
          <a:r>
            <a:rPr lang="en-GB" b="1" dirty="0">
              <a:effectLst/>
              <a:latin typeface="Calibri" panose="020F0502020204030204" pitchFamily="34" charset="0"/>
              <a:ea typeface="Calibri" panose="020F0502020204030204" pitchFamily="34" charset="0"/>
              <a:cs typeface="Times New Roman" panose="02020603050405020304" pitchFamily="18" charset="0"/>
            </a:rPr>
            <a:t>Social Acceptance</a:t>
          </a:r>
          <a:endParaRPr lang="en-US" b="1" dirty="0"/>
        </a:p>
      </dgm:t>
    </dgm:pt>
    <dgm:pt modelId="{5DF08A51-86C4-49C5-856E-780BFA7C4CE9}" type="parTrans" cxnId="{41D737A2-9506-47C2-8268-7150C174961A}">
      <dgm:prSet/>
      <dgm:spPr/>
      <dgm:t>
        <a:bodyPr/>
        <a:lstStyle/>
        <a:p>
          <a:endParaRPr lang="en-US"/>
        </a:p>
      </dgm:t>
    </dgm:pt>
    <dgm:pt modelId="{FF0A214A-0EF6-4359-8BA5-6BC7280494C6}" type="sibTrans" cxnId="{41D737A2-9506-47C2-8268-7150C174961A}">
      <dgm:prSet/>
      <dgm:spPr/>
      <dgm:t>
        <a:bodyPr/>
        <a:lstStyle/>
        <a:p>
          <a:endParaRPr lang="en-US"/>
        </a:p>
      </dgm:t>
    </dgm:pt>
    <dgm:pt modelId="{74B9F29E-00F8-4B19-8FFE-FC772650A25B}">
      <dgm:prSet phldrT="[Text]" custT="1"/>
      <dgm:spPr>
        <a:solidFill>
          <a:schemeClr val="bg1">
            <a:lumMod val="95000"/>
          </a:schemeClr>
        </a:solidFill>
      </dgm:spPr>
      <dgm:t>
        <a:bodyPr/>
        <a:lstStyle/>
        <a:p>
          <a:r>
            <a:rPr lang="en-US" sz="1600" dirty="0">
              <a:effectLst/>
              <a:latin typeface="Calibri" panose="020F0502020204030204" pitchFamily="34" charset="0"/>
              <a:ea typeface="Calibri" panose="020F0502020204030204" pitchFamily="34" charset="0"/>
              <a:cs typeface="Arial" panose="020B0604020202020204" pitchFamily="34" charset="0"/>
            </a:rPr>
            <a:t>Analyze target groups </a:t>
          </a:r>
          <a:r>
            <a:rPr lang="en-US" sz="16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dirty="0">
              <a:latin typeface="Calibri" panose="020F0502020204030204" pitchFamily="34" charset="0"/>
              <a:ea typeface="Calibri" panose="020F0502020204030204" pitchFamily="34" charset="0"/>
              <a:cs typeface="Arial" panose="020B0604020202020204" pitchFamily="34" charset="0"/>
            </a:rPr>
            <a:t>what </a:t>
          </a:r>
          <a:r>
            <a:rPr lang="en-US" sz="1600" dirty="0">
              <a:effectLst/>
              <a:latin typeface="Calibri" panose="020F0502020204030204" pitchFamily="34" charset="0"/>
              <a:ea typeface="Calibri" panose="020F0502020204030204" pitchFamily="34" charset="0"/>
              <a:cs typeface="Arial" panose="020B0604020202020204" pitchFamily="34" charset="0"/>
            </a:rPr>
            <a:t>is really needed?</a:t>
          </a:r>
          <a:endParaRPr lang="en-US" sz="1600" b="0" dirty="0"/>
        </a:p>
      </dgm:t>
    </dgm:pt>
    <dgm:pt modelId="{DA30118E-4417-4386-A5F5-C3341BE568D4}" type="parTrans" cxnId="{0077E343-1E51-4FA3-B329-C55A672B1A69}">
      <dgm:prSet/>
      <dgm:spPr/>
      <dgm:t>
        <a:bodyPr/>
        <a:lstStyle/>
        <a:p>
          <a:endParaRPr lang="en-US"/>
        </a:p>
      </dgm:t>
    </dgm:pt>
    <dgm:pt modelId="{AD1F5DFB-64B8-4B8F-BFEA-533C77B324A3}" type="sibTrans" cxnId="{0077E343-1E51-4FA3-B329-C55A672B1A69}">
      <dgm:prSet/>
      <dgm:spPr/>
      <dgm:t>
        <a:bodyPr/>
        <a:lstStyle/>
        <a:p>
          <a:endParaRPr lang="en-US"/>
        </a:p>
      </dgm:t>
    </dgm:pt>
    <dgm:pt modelId="{622E4791-A8F3-4B75-9780-11A227B942AB}">
      <dgm:prSet custT="1"/>
      <dgm:spPr/>
      <dgm:t>
        <a:bodyPr/>
        <a:lstStyle/>
        <a:p>
          <a:pPr>
            <a:buFont typeface="Arial" panose="020B0604020202020204" pitchFamily="34" charset="0"/>
            <a:buChar char="•"/>
          </a:pPr>
          <a:r>
            <a:rPr lang="en-US" sz="1600" b="0" dirty="0">
              <a:effectLst/>
              <a:latin typeface="Calibri" panose="020F0502020204030204" pitchFamily="34" charset="0"/>
              <a:cs typeface="Times New Roman" panose="02020603050405020304" pitchFamily="18" charset="0"/>
            </a:rPr>
            <a:t>Dialogue and participation formats to</a:t>
          </a:r>
        </a:p>
      </dgm:t>
    </dgm:pt>
    <dgm:pt modelId="{9D6A3446-B5E5-46DF-A861-256004F3DB9E}" type="parTrans" cxnId="{09EE0712-492D-4FDB-9F92-403040167A1A}">
      <dgm:prSet/>
      <dgm:spPr/>
      <dgm:t>
        <a:bodyPr/>
        <a:lstStyle/>
        <a:p>
          <a:endParaRPr lang="en-US"/>
        </a:p>
      </dgm:t>
    </dgm:pt>
    <dgm:pt modelId="{E8AED14C-8C7F-4012-934B-EC660D80A09B}" type="sibTrans" cxnId="{09EE0712-492D-4FDB-9F92-403040167A1A}">
      <dgm:prSet/>
      <dgm:spPr/>
      <dgm:t>
        <a:bodyPr/>
        <a:lstStyle/>
        <a:p>
          <a:endParaRPr lang="en-US"/>
        </a:p>
      </dgm:t>
    </dgm:pt>
    <dgm:pt modelId="{E1EE82D8-F964-451B-B5BD-FEE903E99DB9}">
      <dgm:prSet phldrT="[Text]" custT="1"/>
      <dgm:spPr>
        <a:solidFill>
          <a:prstClr val="white">
            <a:lumMod val="95000"/>
          </a:prst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85344" tIns="85344" rIns="113792" bIns="128016" numCol="1" spcCol="1270" anchor="t" anchorCtr="0"/>
        <a:lstStyle/>
        <a:p>
          <a:r>
            <a:rPr lang="en-US" sz="1600" dirty="0">
              <a:effectLst/>
              <a:latin typeface="Calibri" panose="020F0502020204030204" pitchFamily="34" charset="0"/>
              <a:ea typeface="Calibri" panose="020F0502020204030204" pitchFamily="34" charset="0"/>
              <a:cs typeface="Arial" panose="020B0604020202020204" pitchFamily="34" charset="0"/>
            </a:rPr>
            <a:t>Policies to support evolving business cases &amp; scaling</a:t>
          </a:r>
          <a:endParaRPr lang="en-US" sz="1600" b="1" dirty="0"/>
        </a:p>
      </dgm:t>
    </dgm:pt>
    <dgm:pt modelId="{459E6540-0B9B-42D0-A1EC-68196094FAAD}" type="parTrans" cxnId="{8914F13E-6BD8-4891-A964-2D6F35853CDD}">
      <dgm:prSet/>
      <dgm:spPr/>
      <dgm:t>
        <a:bodyPr/>
        <a:lstStyle/>
        <a:p>
          <a:endParaRPr lang="en-US"/>
        </a:p>
      </dgm:t>
    </dgm:pt>
    <dgm:pt modelId="{137BE54E-99F3-418E-A19E-286CE3E5ECBE}" type="sibTrans" cxnId="{8914F13E-6BD8-4891-A964-2D6F35853CDD}">
      <dgm:prSet/>
      <dgm:spPr/>
      <dgm:t>
        <a:bodyPr/>
        <a:lstStyle/>
        <a:p>
          <a:endParaRPr lang="en-US"/>
        </a:p>
      </dgm:t>
    </dgm:pt>
    <dgm:pt modelId="{80C20716-F196-455A-8F25-C91BE60BE73A}">
      <dgm:prSet custT="1"/>
      <dgm:spPr>
        <a:solidFill>
          <a:prstClr val="white">
            <a:lumMod val="95000"/>
          </a:prst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85344" tIns="85344" rIns="113792" bIns="128016" numCol="1" spcCol="1270" anchor="t" anchorCtr="0"/>
        <a:lstStyle/>
        <a:p>
          <a:r>
            <a:rPr lang="en-US" sz="1600" dirty="0">
              <a:effectLst/>
              <a:latin typeface="Calibri" panose="020F0502020204030204" pitchFamily="34" charset="0"/>
              <a:ea typeface="Calibri" panose="020F0502020204030204" pitchFamily="34" charset="0"/>
              <a:cs typeface="Arial" panose="020B0604020202020204" pitchFamily="34" charset="0"/>
            </a:rPr>
            <a:t>Energy/cost savings </a:t>
          </a:r>
          <a:r>
            <a:rPr lang="en-US" sz="16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US" sz="1600" dirty="0">
              <a:effectLst/>
              <a:latin typeface="Calibri" panose="020F0502020204030204" pitchFamily="34" charset="0"/>
              <a:ea typeface="Calibri" panose="020F0502020204030204" pitchFamily="34" charset="0"/>
              <a:cs typeface="Arial" panose="020B0604020202020204" pitchFamily="34" charset="0"/>
            </a:rPr>
            <a:t>overarching potential for modernizing production processes</a:t>
          </a:r>
          <a:endParaRPr lang="en-US" sz="1600" dirty="0">
            <a:latin typeface="Calibri" panose="020F0502020204030204" pitchFamily="34" charset="0"/>
            <a:ea typeface="Calibri" panose="020F0502020204030204" pitchFamily="34" charset="0"/>
            <a:cs typeface="Arial" panose="020B0604020202020204" pitchFamily="34" charset="0"/>
          </a:endParaRPr>
        </a:p>
      </dgm:t>
    </dgm:pt>
    <dgm:pt modelId="{E206D691-E740-4099-ABF6-0BB46D37440C}" type="parTrans" cxnId="{7CDE732E-0B83-4165-87DA-EC86D6433373}">
      <dgm:prSet/>
      <dgm:spPr/>
      <dgm:t>
        <a:bodyPr/>
        <a:lstStyle/>
        <a:p>
          <a:endParaRPr lang="en-US"/>
        </a:p>
      </dgm:t>
    </dgm:pt>
    <dgm:pt modelId="{C6997C47-26A3-4076-8B74-F9C4A848D449}" type="sibTrans" cxnId="{7CDE732E-0B83-4165-87DA-EC86D6433373}">
      <dgm:prSet/>
      <dgm:spPr/>
      <dgm:t>
        <a:bodyPr/>
        <a:lstStyle/>
        <a:p>
          <a:endParaRPr lang="en-US"/>
        </a:p>
      </dgm:t>
    </dgm:pt>
    <dgm:pt modelId="{64F5638E-E245-42DC-AD40-2CA8B4E299C3}">
      <dgm:prSet custT="1"/>
      <dgm:spPr>
        <a:solidFill>
          <a:prstClr val="white">
            <a:lumMod val="95000"/>
          </a:prst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85344" tIns="85344" rIns="113792" bIns="128016" numCol="1" spcCol="1270" anchor="t" anchorCtr="0"/>
        <a:lstStyle/>
        <a:p>
          <a:r>
            <a:rPr lang="en-US" sz="1600" dirty="0">
              <a:effectLst/>
              <a:latin typeface="Calibri" panose="020F0502020204030204" pitchFamily="34" charset="0"/>
              <a:ea typeface="Calibri" panose="020F0502020204030204" pitchFamily="34" charset="0"/>
              <a:cs typeface="Arial" panose="020B0604020202020204" pitchFamily="34" charset="0"/>
            </a:rPr>
            <a:t>Education, training and upskilling </a:t>
          </a:r>
          <a:r>
            <a:rPr lang="en-US" sz="16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dirty="0">
              <a:effectLst/>
              <a:latin typeface="Calibri" panose="020F0502020204030204" pitchFamily="34" charset="0"/>
              <a:ea typeface="Calibri" panose="020F0502020204030204" pitchFamily="34" charset="0"/>
              <a:cs typeface="Arial" panose="020B0604020202020204" pitchFamily="34" charset="0"/>
            </a:rPr>
            <a:t>cross sectoral policy packages (e.g. energy AND education).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dgm:t>
    </dgm:pt>
    <dgm:pt modelId="{7D68443A-80F3-4D6B-92B5-0828289A515E}" type="parTrans" cxnId="{238F6EF5-504C-4B3F-9E12-1B5DFAA7A48C}">
      <dgm:prSet/>
      <dgm:spPr/>
      <dgm:t>
        <a:bodyPr/>
        <a:lstStyle/>
        <a:p>
          <a:endParaRPr lang="en-US"/>
        </a:p>
      </dgm:t>
    </dgm:pt>
    <dgm:pt modelId="{8459D659-B442-4A88-BC34-68D2CAD19155}" type="sibTrans" cxnId="{238F6EF5-504C-4B3F-9E12-1B5DFAA7A48C}">
      <dgm:prSet/>
      <dgm:spPr/>
      <dgm:t>
        <a:bodyPr/>
        <a:lstStyle/>
        <a:p>
          <a:endParaRPr lang="en-US"/>
        </a:p>
      </dgm:t>
    </dgm:pt>
    <dgm:pt modelId="{DB5A6EF5-DC06-43AE-A4AC-22E0B9AEDAF5}">
      <dgm:prSet custT="1"/>
      <dgm:spPr/>
      <dgm:t>
        <a:bodyPr/>
        <a:lstStyle/>
        <a:p>
          <a:pP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Uncertainty about winners and losers </a:t>
          </a:r>
          <a:r>
            <a:rPr lang="en-US" sz="16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dirty="0">
              <a:effectLst/>
              <a:latin typeface="Calibri" panose="020F0502020204030204" pitchFamily="34" charset="0"/>
              <a:ea typeface="Calibri" panose="020F0502020204030204" pitchFamily="34" charset="0"/>
              <a:cs typeface="Arial" panose="020B0604020202020204" pitchFamily="34" charset="0"/>
            </a:rPr>
            <a:t>delay or obstruction of policies </a:t>
          </a:r>
        </a:p>
      </dgm:t>
    </dgm:pt>
    <dgm:pt modelId="{1D9986D0-241F-42FC-BE34-2BE19AFCF17F}" type="parTrans" cxnId="{15825ACB-3483-48EE-A8FF-BA6045E876B3}">
      <dgm:prSet/>
      <dgm:spPr/>
      <dgm:t>
        <a:bodyPr/>
        <a:lstStyle/>
        <a:p>
          <a:endParaRPr lang="en-US"/>
        </a:p>
      </dgm:t>
    </dgm:pt>
    <dgm:pt modelId="{DBB233BC-4D71-496B-9FDC-7804A42A1018}" type="sibTrans" cxnId="{15825ACB-3483-48EE-A8FF-BA6045E876B3}">
      <dgm:prSet/>
      <dgm:spPr/>
      <dgm:t>
        <a:bodyPr/>
        <a:lstStyle/>
        <a:p>
          <a:endParaRPr lang="en-US"/>
        </a:p>
      </dgm:t>
    </dgm:pt>
    <dgm:pt modelId="{18904C4A-C4DD-41DB-8537-B7BF3891F52C}">
      <dgm:prSet custT="1"/>
      <dgm:spPr/>
      <dgm:t>
        <a:bodyPr/>
        <a:lstStyle/>
        <a:p>
          <a:pP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Positive connotation of change (economic </a:t>
          </a:r>
          <a:r>
            <a:rPr lang="en-US" sz="1600" dirty="0" err="1">
              <a:effectLst/>
              <a:latin typeface="Calibri" panose="020F0502020204030204" pitchFamily="34" charset="0"/>
              <a:ea typeface="Calibri" panose="020F0502020204030204" pitchFamily="34" charset="0"/>
              <a:cs typeface="Arial" panose="020B0604020202020204" pitchFamily="34" charset="0"/>
            </a:rPr>
            <a:t>opps</a:t>
          </a:r>
          <a:r>
            <a:rPr lang="en-US" sz="1600" dirty="0">
              <a:effectLst/>
              <a:latin typeface="Calibri" panose="020F0502020204030204" pitchFamily="34" charset="0"/>
              <a:ea typeface="Calibri" panose="020F0502020204030204" pitchFamily="34" charset="0"/>
              <a:cs typeface="Arial" panose="020B0604020202020204" pitchFamily="34" charset="0"/>
            </a:rPr>
            <a:t>, transparent gains and losses)</a:t>
          </a:r>
          <a:endParaRPr lang="en-US" sz="1600" dirty="0">
            <a:latin typeface="Calibri" panose="020F0502020204030204" pitchFamily="34" charset="0"/>
            <a:ea typeface="Calibri" panose="020F0502020204030204" pitchFamily="34" charset="0"/>
            <a:cs typeface="Arial" panose="020B0604020202020204" pitchFamily="34" charset="0"/>
          </a:endParaRPr>
        </a:p>
      </dgm:t>
    </dgm:pt>
    <dgm:pt modelId="{A8DEDC32-E9BF-43E0-9F3D-3F68D496125F}" type="parTrans" cxnId="{8616F0B8-AB03-4F4F-84C0-4D8E970ABF26}">
      <dgm:prSet/>
      <dgm:spPr/>
      <dgm:t>
        <a:bodyPr/>
        <a:lstStyle/>
        <a:p>
          <a:endParaRPr lang="en-US"/>
        </a:p>
      </dgm:t>
    </dgm:pt>
    <dgm:pt modelId="{1E618006-3D0F-4669-B6E3-1728486A2A2D}" type="sibTrans" cxnId="{8616F0B8-AB03-4F4F-84C0-4D8E970ABF26}">
      <dgm:prSet/>
      <dgm:spPr/>
      <dgm:t>
        <a:bodyPr/>
        <a:lstStyle/>
        <a:p>
          <a:endParaRPr lang="en-US"/>
        </a:p>
      </dgm:t>
    </dgm:pt>
    <dgm:pt modelId="{B1E6D6CB-1B47-4077-8ADA-DEC49369F9D0}">
      <dgm:prSet custT="1"/>
      <dgm:spPr/>
      <dgm:t>
        <a:bodyPr/>
        <a:lstStyle/>
        <a:p>
          <a:pP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Financial support AND image factors</a:t>
          </a:r>
        </a:p>
      </dgm:t>
    </dgm:pt>
    <dgm:pt modelId="{DB0994E3-EBCC-46BA-B525-7E64CC36E75B}" type="parTrans" cxnId="{F95B2BB3-2D31-4082-BAAC-938870C071F1}">
      <dgm:prSet/>
      <dgm:spPr/>
      <dgm:t>
        <a:bodyPr/>
        <a:lstStyle/>
        <a:p>
          <a:endParaRPr lang="en-US"/>
        </a:p>
      </dgm:t>
    </dgm:pt>
    <dgm:pt modelId="{3C1F6EC8-F74A-4F7D-BD7B-33A63F646AAE}" type="sibTrans" cxnId="{F95B2BB3-2D31-4082-BAAC-938870C071F1}">
      <dgm:prSet/>
      <dgm:spPr/>
      <dgm:t>
        <a:bodyPr/>
        <a:lstStyle/>
        <a:p>
          <a:endParaRPr lang="en-US"/>
        </a:p>
      </dgm:t>
    </dgm:pt>
    <dgm:pt modelId="{6CBFA521-283A-4680-917D-82A52B570818}">
      <dgm:prSet custT="1"/>
      <dgm:spPr/>
      <dgm:t>
        <a:bodyPr/>
        <a:lstStyle/>
        <a:p>
          <a:pPr>
            <a:buFont typeface="Arial" panose="020B0604020202020204" pitchFamily="34" charset="0"/>
            <a:buChar char="•"/>
          </a:pPr>
          <a:r>
            <a:rPr lang="en-US" sz="1600" dirty="0">
              <a:latin typeface="Calibri" panose="020F0502020204030204" pitchFamily="34" charset="0"/>
              <a:ea typeface="Calibri" panose="020F0502020204030204" pitchFamily="34" charset="0"/>
              <a:cs typeface="Arial" panose="020B0604020202020204" pitchFamily="34" charset="0"/>
            </a:rPr>
            <a:t>C</a:t>
          </a:r>
          <a:r>
            <a:rPr lang="en-US" sz="1600" dirty="0">
              <a:effectLst/>
              <a:latin typeface="Calibri" panose="020F0502020204030204" pitchFamily="34" charset="0"/>
              <a:ea typeface="Calibri" panose="020F0502020204030204" pitchFamily="34" charset="0"/>
              <a:cs typeface="Arial" panose="020B0604020202020204" pitchFamily="34" charset="0"/>
            </a:rPr>
            <a:t>omprehensive policy packages (energy, research and education)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dgm:t>
    </dgm:pt>
    <dgm:pt modelId="{5A75E50F-2C82-438D-B4A8-DA7836631169}" type="parTrans" cxnId="{56B5B85F-1909-4541-B7E4-1512B6F1B99B}">
      <dgm:prSet/>
      <dgm:spPr/>
      <dgm:t>
        <a:bodyPr/>
        <a:lstStyle/>
        <a:p>
          <a:endParaRPr lang="en-US"/>
        </a:p>
      </dgm:t>
    </dgm:pt>
    <dgm:pt modelId="{9593A06B-DF9A-4C33-8EFA-BA594B75820A}" type="sibTrans" cxnId="{56B5B85F-1909-4541-B7E4-1512B6F1B99B}">
      <dgm:prSet/>
      <dgm:spPr/>
      <dgm:t>
        <a:bodyPr/>
        <a:lstStyle/>
        <a:p>
          <a:endParaRPr lang="en-US"/>
        </a:p>
      </dgm:t>
    </dgm:pt>
    <dgm:pt modelId="{EB8865C1-67C1-4340-A537-19A04903B440}">
      <dgm:prSet custT="1"/>
      <dgm:spPr/>
      <dgm:t>
        <a:bodyPr/>
        <a:lstStyle/>
        <a:p>
          <a:pP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No ‘race for highest compensation’</a:t>
          </a:r>
        </a:p>
      </dgm:t>
    </dgm:pt>
    <dgm:pt modelId="{C69EBB9F-A1A1-40B3-968A-40E68296DE75}" type="parTrans" cxnId="{3C6D39EB-E011-4FDA-A6DE-E75D801F55E7}">
      <dgm:prSet/>
      <dgm:spPr/>
      <dgm:t>
        <a:bodyPr/>
        <a:lstStyle/>
        <a:p>
          <a:endParaRPr lang="en-US"/>
        </a:p>
      </dgm:t>
    </dgm:pt>
    <dgm:pt modelId="{59EAE0AF-079F-469D-88D6-5C5EB9EF7E84}" type="sibTrans" cxnId="{3C6D39EB-E011-4FDA-A6DE-E75D801F55E7}">
      <dgm:prSet/>
      <dgm:spPr/>
      <dgm:t>
        <a:bodyPr/>
        <a:lstStyle/>
        <a:p>
          <a:endParaRPr lang="en-US"/>
        </a:p>
      </dgm:t>
    </dgm:pt>
    <dgm:pt modelId="{CB0792D7-B0C6-455A-93E9-B9FC114E7BFB}">
      <dgm:prSet custT="1"/>
      <dgm:spPr/>
      <dgm:t>
        <a:bodyPr/>
        <a:lstStyle/>
        <a:p>
          <a:pP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Price effects</a:t>
          </a:r>
          <a:r>
            <a:rPr lang="en-US" sz="1600" dirty="0">
              <a:latin typeface="Calibri" panose="020F0502020204030204" pitchFamily="34" charset="0"/>
              <a:ea typeface="Calibri" panose="020F0502020204030204" pitchFamily="34" charset="0"/>
              <a:cs typeface="Arial" panose="020B0604020202020204" pitchFamily="34" charset="0"/>
            </a:rPr>
            <a:t> (</a:t>
          </a:r>
          <a:r>
            <a:rPr lang="en-US" sz="1600" dirty="0">
              <a:effectLst/>
              <a:latin typeface="Calibri" panose="020F0502020204030204" pitchFamily="34" charset="0"/>
              <a:ea typeface="Calibri" panose="020F0502020204030204" pitchFamily="34" charset="0"/>
              <a:cs typeface="Arial" panose="020B0604020202020204" pitchFamily="34" charset="0"/>
            </a:rPr>
            <a:t>e.g. CO2-tax) </a:t>
          </a:r>
          <a:r>
            <a:rPr lang="en-US" sz="16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dirty="0">
              <a:effectLst/>
              <a:latin typeface="Calibri" panose="020F0502020204030204" pitchFamily="34" charset="0"/>
              <a:ea typeface="Calibri" panose="020F0502020204030204" pitchFamily="34" charset="0"/>
              <a:cs typeface="Arial" panose="020B0604020202020204" pitchFamily="34" charset="0"/>
            </a:rPr>
            <a:t>focus on communicating </a:t>
          </a:r>
          <a:r>
            <a:rPr lang="en-US" sz="1600" i="1" dirty="0">
              <a:effectLst/>
              <a:latin typeface="Calibri" panose="020F0502020204030204" pitchFamily="34" charset="0"/>
              <a:ea typeface="Calibri" panose="020F0502020204030204" pitchFamily="34" charset="0"/>
              <a:cs typeface="Arial" panose="020B0604020202020204" pitchFamily="34" charset="0"/>
            </a:rPr>
            <a:t>related</a:t>
          </a:r>
          <a:r>
            <a:rPr lang="en-US" sz="1600" dirty="0">
              <a:effectLst/>
              <a:latin typeface="Calibri" panose="020F0502020204030204" pitchFamily="34" charset="0"/>
              <a:ea typeface="Calibri" panose="020F0502020204030204" pitchFamily="34" charset="0"/>
              <a:cs typeface="Arial" panose="020B0604020202020204" pitchFamily="34" charset="0"/>
            </a:rPr>
            <a:t> price increase and level of compensation</a:t>
          </a:r>
          <a:endParaRPr lang="en-GB" sz="1600" dirty="0">
            <a:effectLst/>
            <a:latin typeface="Calibri" panose="020F0502020204030204" pitchFamily="34" charset="0"/>
            <a:ea typeface="Calibri" panose="020F0502020204030204" pitchFamily="34" charset="0"/>
            <a:cs typeface="Arial" panose="020B0604020202020204" pitchFamily="34" charset="0"/>
          </a:endParaRPr>
        </a:p>
      </dgm:t>
    </dgm:pt>
    <dgm:pt modelId="{E0A56736-B8A0-4506-87A3-9FD921CFF3AD}" type="parTrans" cxnId="{8B74B599-C2AA-4EC5-A5C3-4A54939CBB8D}">
      <dgm:prSet/>
      <dgm:spPr/>
      <dgm:t>
        <a:bodyPr/>
        <a:lstStyle/>
        <a:p>
          <a:endParaRPr lang="en-US"/>
        </a:p>
      </dgm:t>
    </dgm:pt>
    <dgm:pt modelId="{81E41D08-CAA9-41DF-AA81-67B9992B3967}" type="sibTrans" cxnId="{8B74B599-C2AA-4EC5-A5C3-4A54939CBB8D}">
      <dgm:prSet/>
      <dgm:spPr/>
      <dgm:t>
        <a:bodyPr/>
        <a:lstStyle/>
        <a:p>
          <a:endParaRPr lang="en-US"/>
        </a:p>
      </dgm:t>
    </dgm:pt>
    <dgm:pt modelId="{37BDB9D6-29D3-4726-8791-5FA7021BBEFD}">
      <dgm:prSet custT="1"/>
      <dgm:spPr/>
      <dgm:t>
        <a:bodyPr/>
        <a:lstStyle/>
        <a:p>
          <a:pPr>
            <a:buFont typeface="Courier New" panose="02070309020205020404" pitchFamily="49" charset="0"/>
            <a:buChar char="o"/>
          </a:pPr>
          <a:r>
            <a:rPr lang="en-US" sz="1600" b="0" dirty="0">
              <a:effectLst/>
              <a:latin typeface="Calibri" panose="020F0502020204030204" pitchFamily="34" charset="0"/>
              <a:cs typeface="Times New Roman" panose="02020603050405020304" pitchFamily="18" charset="0"/>
            </a:rPr>
            <a:t>ensure information flow </a:t>
          </a:r>
        </a:p>
      </dgm:t>
    </dgm:pt>
    <dgm:pt modelId="{CE989C56-8F90-4BE0-BFF8-D8F1F274FD89}" type="parTrans" cxnId="{43B8A271-5AA7-49DD-BD5A-868B7E3DA7F5}">
      <dgm:prSet/>
      <dgm:spPr/>
      <dgm:t>
        <a:bodyPr/>
        <a:lstStyle/>
        <a:p>
          <a:endParaRPr lang="en-US"/>
        </a:p>
      </dgm:t>
    </dgm:pt>
    <dgm:pt modelId="{971E45BA-9731-47F9-A828-110431A60810}" type="sibTrans" cxnId="{43B8A271-5AA7-49DD-BD5A-868B7E3DA7F5}">
      <dgm:prSet/>
      <dgm:spPr/>
      <dgm:t>
        <a:bodyPr/>
        <a:lstStyle/>
        <a:p>
          <a:endParaRPr lang="en-US"/>
        </a:p>
      </dgm:t>
    </dgm:pt>
    <dgm:pt modelId="{E1B2200D-BEBB-4782-9A73-75A2220C06A4}">
      <dgm:prSet custT="1"/>
      <dgm:spPr/>
      <dgm:t>
        <a:bodyPr/>
        <a:lstStyle/>
        <a:p>
          <a:pPr>
            <a:buFont typeface="Courier New" panose="02070309020205020404" pitchFamily="49" charset="0"/>
            <a:buChar char="o"/>
          </a:pPr>
          <a:r>
            <a:rPr lang="en-US" sz="1600" b="0" dirty="0">
              <a:effectLst/>
              <a:latin typeface="Calibri" panose="020F0502020204030204" pitchFamily="34" charset="0"/>
              <a:cs typeface="Times New Roman" panose="02020603050405020304" pitchFamily="18" charset="0"/>
            </a:rPr>
            <a:t>manage expectations </a:t>
          </a:r>
        </a:p>
      </dgm:t>
    </dgm:pt>
    <dgm:pt modelId="{0BABB01D-A83D-4FED-929A-5AD6B39B2697}" type="parTrans" cxnId="{331A3780-70CD-460C-A15D-7504F7029582}">
      <dgm:prSet/>
      <dgm:spPr/>
      <dgm:t>
        <a:bodyPr/>
        <a:lstStyle/>
        <a:p>
          <a:endParaRPr lang="en-US"/>
        </a:p>
      </dgm:t>
    </dgm:pt>
    <dgm:pt modelId="{6B3D5C9F-AEAD-4EAE-9468-430A0367782F}" type="sibTrans" cxnId="{331A3780-70CD-460C-A15D-7504F7029582}">
      <dgm:prSet/>
      <dgm:spPr/>
      <dgm:t>
        <a:bodyPr/>
        <a:lstStyle/>
        <a:p>
          <a:endParaRPr lang="en-US"/>
        </a:p>
      </dgm:t>
    </dgm:pt>
    <dgm:pt modelId="{3CF5E031-C94D-4F3F-BFCF-5F6C1AA37D01}">
      <dgm:prSet custT="1"/>
      <dgm:spPr/>
      <dgm:t>
        <a:bodyPr/>
        <a:lstStyle/>
        <a:p>
          <a:pPr>
            <a:buFont typeface="Courier New" panose="02070309020205020404" pitchFamily="49" charset="0"/>
            <a:buChar char="o"/>
          </a:pPr>
          <a:r>
            <a:rPr lang="en-US" sz="1600" b="0" dirty="0">
              <a:effectLst/>
              <a:latin typeface="Calibri" panose="020F0502020204030204" pitchFamily="34" charset="0"/>
              <a:cs typeface="Times New Roman" panose="02020603050405020304" pitchFamily="18" charset="0"/>
            </a:rPr>
            <a:t>create buy-in </a:t>
          </a:r>
        </a:p>
      </dgm:t>
    </dgm:pt>
    <dgm:pt modelId="{F1E4F75F-CE00-453C-913E-EB4EC25ACA30}" type="parTrans" cxnId="{6803BE11-CA12-4F1E-BCFD-F2420E151EC1}">
      <dgm:prSet/>
      <dgm:spPr/>
      <dgm:t>
        <a:bodyPr/>
        <a:lstStyle/>
        <a:p>
          <a:endParaRPr lang="en-US"/>
        </a:p>
      </dgm:t>
    </dgm:pt>
    <dgm:pt modelId="{4EF42828-76CA-4A30-9A36-D00AC36C1D35}" type="sibTrans" cxnId="{6803BE11-CA12-4F1E-BCFD-F2420E151EC1}">
      <dgm:prSet/>
      <dgm:spPr/>
      <dgm:t>
        <a:bodyPr/>
        <a:lstStyle/>
        <a:p>
          <a:endParaRPr lang="en-US"/>
        </a:p>
      </dgm:t>
    </dgm:pt>
    <dgm:pt modelId="{6A51380A-5D3A-4427-BC47-16D2CB801EFB}">
      <dgm:prSet custT="1"/>
      <dgm:spPr/>
      <dgm:t>
        <a:bodyPr/>
        <a:lstStyle/>
        <a:p>
          <a:pPr>
            <a:buFont typeface="Courier New" panose="02070309020205020404" pitchFamily="49" charset="0"/>
            <a:buChar char="o"/>
          </a:pPr>
          <a:r>
            <a:rPr lang="en-US" sz="1600" b="0" dirty="0">
              <a:effectLst/>
              <a:latin typeface="Calibri" panose="020F0502020204030204" pitchFamily="34" charset="0"/>
              <a:cs typeface="Times New Roman" panose="02020603050405020304" pitchFamily="18" charset="0"/>
            </a:rPr>
            <a:t>form alliances </a:t>
          </a:r>
        </a:p>
      </dgm:t>
    </dgm:pt>
    <dgm:pt modelId="{7DF7DC35-3362-4619-9BF4-15788E13F188}" type="parTrans" cxnId="{02AF51DC-7D02-4BC2-BBB5-85984C6BE2D2}">
      <dgm:prSet/>
      <dgm:spPr/>
      <dgm:t>
        <a:bodyPr/>
        <a:lstStyle/>
        <a:p>
          <a:endParaRPr lang="en-US"/>
        </a:p>
      </dgm:t>
    </dgm:pt>
    <dgm:pt modelId="{51B060C4-5452-4F21-98CD-46912BF4F548}" type="sibTrans" cxnId="{02AF51DC-7D02-4BC2-BBB5-85984C6BE2D2}">
      <dgm:prSet/>
      <dgm:spPr/>
      <dgm:t>
        <a:bodyPr/>
        <a:lstStyle/>
        <a:p>
          <a:endParaRPr lang="en-US"/>
        </a:p>
      </dgm:t>
    </dgm:pt>
    <dgm:pt modelId="{36C99DDB-68B3-47F0-85B2-9AAB8D68B7F6}">
      <dgm:prSet custT="1"/>
      <dgm:spPr/>
      <dgm:t>
        <a:bodyPr/>
        <a:lstStyle/>
        <a:p>
          <a:pPr>
            <a:buFont typeface="Courier New" panose="02070309020205020404" pitchFamily="49" charset="0"/>
            <a:buChar char="o"/>
          </a:pPr>
          <a:r>
            <a:rPr lang="en-US" sz="1600" b="0" dirty="0">
              <a:effectLst/>
              <a:latin typeface="Calibri" panose="020F0502020204030204" pitchFamily="34" charset="0"/>
              <a:cs typeface="Times New Roman" panose="02020603050405020304" pitchFamily="18" charset="0"/>
            </a:rPr>
            <a:t>use momentum of civil society</a:t>
          </a:r>
        </a:p>
      </dgm:t>
    </dgm:pt>
    <dgm:pt modelId="{5C54B791-3159-42FE-A54D-404A8E9A871B}" type="parTrans" cxnId="{D561B0CC-F324-4393-BE9B-D03ACF3B78D8}">
      <dgm:prSet/>
      <dgm:spPr/>
      <dgm:t>
        <a:bodyPr/>
        <a:lstStyle/>
        <a:p>
          <a:endParaRPr lang="en-US"/>
        </a:p>
      </dgm:t>
    </dgm:pt>
    <dgm:pt modelId="{E870E9BF-2692-417F-9D2B-AAFD821E9C5E}" type="sibTrans" cxnId="{D561B0CC-F324-4393-BE9B-D03ACF3B78D8}">
      <dgm:prSet/>
      <dgm:spPr/>
      <dgm:t>
        <a:bodyPr/>
        <a:lstStyle/>
        <a:p>
          <a:endParaRPr lang="en-US"/>
        </a:p>
      </dgm:t>
    </dgm:pt>
    <dgm:pt modelId="{72A7379A-7CFB-486E-BBA6-2B6CF5ED75E7}">
      <dgm:prSet custT="1"/>
      <dgm:spPr/>
      <dgm:t>
        <a:bodyPr/>
        <a:lstStyle/>
        <a:p>
          <a:pPr>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Arial" panose="020B0604020202020204" pitchFamily="34" charset="0"/>
            </a:rPr>
            <a:t>Expectation management on meaning and impact of a ‘just’ transition</a:t>
          </a:r>
        </a:p>
      </dgm:t>
    </dgm:pt>
    <dgm:pt modelId="{F0991BD1-F557-45BF-980E-0A18F5F75665}" type="parTrans" cxnId="{BFC5DC3F-8B4E-445A-9C6C-49337F6985CB}">
      <dgm:prSet/>
      <dgm:spPr/>
      <dgm:t>
        <a:bodyPr/>
        <a:lstStyle/>
        <a:p>
          <a:endParaRPr lang="en-US"/>
        </a:p>
      </dgm:t>
    </dgm:pt>
    <dgm:pt modelId="{38A6A6C3-5680-453E-8A70-58797B3BEBAD}" type="sibTrans" cxnId="{BFC5DC3F-8B4E-445A-9C6C-49337F6985CB}">
      <dgm:prSet/>
      <dgm:spPr/>
      <dgm:t>
        <a:bodyPr/>
        <a:lstStyle/>
        <a:p>
          <a:endParaRPr lang="en-US"/>
        </a:p>
      </dgm:t>
    </dgm:pt>
    <dgm:pt modelId="{7ED327E9-31D8-4A94-B2F8-46D8F4A78389}" type="pres">
      <dgm:prSet presAssocID="{A703B5CB-6ECE-42ED-AF46-00BC50001F10}" presName="Name0" presStyleCnt="0">
        <dgm:presLayoutVars>
          <dgm:dir/>
          <dgm:animLvl val="lvl"/>
          <dgm:resizeHandles val="exact"/>
        </dgm:presLayoutVars>
      </dgm:prSet>
      <dgm:spPr/>
    </dgm:pt>
    <dgm:pt modelId="{4A99248B-2CE4-44B4-9A22-9487705B1BDE}" type="pres">
      <dgm:prSet presAssocID="{82B3DAC5-7B77-46C5-BC95-D3D9925BA512}" presName="composite" presStyleCnt="0"/>
      <dgm:spPr/>
    </dgm:pt>
    <dgm:pt modelId="{7D12C4F0-2B2D-41EC-9F88-D00A491FF565}" type="pres">
      <dgm:prSet presAssocID="{82B3DAC5-7B77-46C5-BC95-D3D9925BA512}" presName="parTx" presStyleLbl="alignNode1" presStyleIdx="0" presStyleCnt="4">
        <dgm:presLayoutVars>
          <dgm:chMax val="0"/>
          <dgm:chPref val="0"/>
          <dgm:bulletEnabled val="1"/>
        </dgm:presLayoutVars>
      </dgm:prSet>
      <dgm:spPr/>
    </dgm:pt>
    <dgm:pt modelId="{A16820AE-CD95-4CB4-B3BE-6CBEE394F27A}" type="pres">
      <dgm:prSet presAssocID="{82B3DAC5-7B77-46C5-BC95-D3D9925BA512}" presName="desTx" presStyleLbl="alignAccFollowNode1" presStyleIdx="0" presStyleCnt="4">
        <dgm:presLayoutVars>
          <dgm:bulletEnabled val="1"/>
        </dgm:presLayoutVars>
      </dgm:prSet>
      <dgm:spPr/>
    </dgm:pt>
    <dgm:pt modelId="{4F749D7E-0C79-4AF1-8FAF-D9487CE19972}" type="pres">
      <dgm:prSet presAssocID="{621F8C37-9CEC-4FA1-8E51-16015D0539FA}" presName="space" presStyleCnt="0"/>
      <dgm:spPr/>
    </dgm:pt>
    <dgm:pt modelId="{68B1EC4C-F68B-42FA-AE7E-E207BDCD5764}" type="pres">
      <dgm:prSet presAssocID="{A2697D7B-6D7E-4E84-A8A3-D6D7994041CC}" presName="composite" presStyleCnt="0"/>
      <dgm:spPr/>
    </dgm:pt>
    <dgm:pt modelId="{91FD4C5D-6A88-40CE-9140-775587954EA3}" type="pres">
      <dgm:prSet presAssocID="{A2697D7B-6D7E-4E84-A8A3-D6D7994041CC}" presName="parTx" presStyleLbl="alignNode1" presStyleIdx="1" presStyleCnt="4">
        <dgm:presLayoutVars>
          <dgm:chMax val="0"/>
          <dgm:chPref val="0"/>
          <dgm:bulletEnabled val="1"/>
        </dgm:presLayoutVars>
      </dgm:prSet>
      <dgm:spPr/>
    </dgm:pt>
    <dgm:pt modelId="{B966D19B-2B21-4FB9-B315-9BB488E69FDE}" type="pres">
      <dgm:prSet presAssocID="{A2697D7B-6D7E-4E84-A8A3-D6D7994041CC}" presName="desTx" presStyleLbl="alignAccFollowNode1" presStyleIdx="1" presStyleCnt="4">
        <dgm:presLayoutVars>
          <dgm:bulletEnabled val="1"/>
        </dgm:presLayoutVars>
      </dgm:prSet>
      <dgm:spPr>
        <a:xfrm>
          <a:off x="2714082" y="554248"/>
          <a:ext cx="2377305" cy="4068089"/>
        </a:xfrm>
        <a:prstGeom prst="rect">
          <a:avLst/>
        </a:prstGeom>
      </dgm:spPr>
    </dgm:pt>
    <dgm:pt modelId="{0AAD302C-7D30-426F-9748-0F2295B755FC}" type="pres">
      <dgm:prSet presAssocID="{15786B1C-90A9-4908-A9C4-8143BE9C6274}" presName="space" presStyleCnt="0"/>
      <dgm:spPr/>
    </dgm:pt>
    <dgm:pt modelId="{4A567B9D-6696-41AB-8FE9-1EF07B4182EF}" type="pres">
      <dgm:prSet presAssocID="{468F0246-B278-4282-A021-2C63693211AC}" presName="composite" presStyleCnt="0"/>
      <dgm:spPr/>
    </dgm:pt>
    <dgm:pt modelId="{B47C6DF7-B6C3-481A-925F-6B99151C2D9D}" type="pres">
      <dgm:prSet presAssocID="{468F0246-B278-4282-A021-2C63693211AC}" presName="parTx" presStyleLbl="alignNode1" presStyleIdx="2" presStyleCnt="4">
        <dgm:presLayoutVars>
          <dgm:chMax val="0"/>
          <dgm:chPref val="0"/>
          <dgm:bulletEnabled val="1"/>
        </dgm:presLayoutVars>
      </dgm:prSet>
      <dgm:spPr/>
    </dgm:pt>
    <dgm:pt modelId="{6ED24C89-1A4D-4BF6-B56E-84A778B81F12}" type="pres">
      <dgm:prSet presAssocID="{468F0246-B278-4282-A021-2C63693211AC}" presName="desTx" presStyleLbl="alignAccFollowNode1" presStyleIdx="2" presStyleCnt="4">
        <dgm:presLayoutVars>
          <dgm:bulletEnabled val="1"/>
        </dgm:presLayoutVars>
      </dgm:prSet>
      <dgm:spPr/>
    </dgm:pt>
    <dgm:pt modelId="{D5131132-C70B-4C4D-9008-26032771651E}" type="pres">
      <dgm:prSet presAssocID="{E0851198-81C6-4920-B3A0-FAE0F49DD8EE}" presName="space" presStyleCnt="0"/>
      <dgm:spPr/>
    </dgm:pt>
    <dgm:pt modelId="{1382BAAD-55FE-4AFE-9D32-A59F653FCF2E}" type="pres">
      <dgm:prSet presAssocID="{3F3C8593-3562-4182-8F53-C74B2F95C38D}" presName="composite" presStyleCnt="0"/>
      <dgm:spPr/>
    </dgm:pt>
    <dgm:pt modelId="{68DF71EB-CBAA-41EB-8818-E0D1904827A1}" type="pres">
      <dgm:prSet presAssocID="{3F3C8593-3562-4182-8F53-C74B2F95C38D}" presName="parTx" presStyleLbl="alignNode1" presStyleIdx="3" presStyleCnt="4">
        <dgm:presLayoutVars>
          <dgm:chMax val="0"/>
          <dgm:chPref val="0"/>
          <dgm:bulletEnabled val="1"/>
        </dgm:presLayoutVars>
      </dgm:prSet>
      <dgm:spPr/>
    </dgm:pt>
    <dgm:pt modelId="{D9237B8D-2BBF-4F83-8879-1CDBA3D8A214}" type="pres">
      <dgm:prSet presAssocID="{3F3C8593-3562-4182-8F53-C74B2F95C38D}" presName="desTx" presStyleLbl="alignAccFollowNode1" presStyleIdx="3" presStyleCnt="4">
        <dgm:presLayoutVars>
          <dgm:bulletEnabled val="1"/>
        </dgm:presLayoutVars>
      </dgm:prSet>
      <dgm:spPr/>
    </dgm:pt>
  </dgm:ptLst>
  <dgm:cxnLst>
    <dgm:cxn modelId="{6803BE11-CA12-4F1E-BCFD-F2420E151EC1}" srcId="{622E4791-A8F3-4B75-9780-11A227B942AB}" destId="{3CF5E031-C94D-4F3F-BFCF-5F6C1AA37D01}" srcOrd="2" destOrd="0" parTransId="{F1E4F75F-CE00-453C-913E-EB4EC25ACA30}" sibTransId="{4EF42828-76CA-4A30-9A36-D00AC36C1D35}"/>
    <dgm:cxn modelId="{09EE0712-492D-4FDB-9F92-403040167A1A}" srcId="{82B3DAC5-7B77-46C5-BC95-D3D9925BA512}" destId="{622E4791-A8F3-4B75-9780-11A227B942AB}" srcOrd="1" destOrd="0" parTransId="{9D6A3446-B5E5-46DF-A861-256004F3DB9E}" sibTransId="{E8AED14C-8C7F-4012-934B-EC660D80A09B}"/>
    <dgm:cxn modelId="{A6CE7E1D-A163-4E76-9230-EB08E0AC3309}" type="presOf" srcId="{36C99DDB-68B3-47F0-85B2-9AAB8D68B7F6}" destId="{A16820AE-CD95-4CB4-B3BE-6CBEE394F27A}" srcOrd="0" destOrd="6" presId="urn:microsoft.com/office/officeart/2005/8/layout/hList1"/>
    <dgm:cxn modelId="{978BD21F-A222-4007-B352-82AD846D90E1}" srcId="{A703B5CB-6ECE-42ED-AF46-00BC50001F10}" destId="{82B3DAC5-7B77-46C5-BC95-D3D9925BA512}" srcOrd="0" destOrd="0" parTransId="{F8851705-B1C1-4850-A589-F1582AE12AD3}" sibTransId="{621F8C37-9CEC-4FA1-8E51-16015D0539FA}"/>
    <dgm:cxn modelId="{2047B125-936A-4B95-9291-014F7937176C}" type="presOf" srcId="{DB5A6EF5-DC06-43AE-A4AC-22E0B9AEDAF5}" destId="{6ED24C89-1A4D-4BF6-B56E-84A778B81F12}" srcOrd="0" destOrd="1" presId="urn:microsoft.com/office/officeart/2005/8/layout/hList1"/>
    <dgm:cxn modelId="{D746B32A-B430-4FC6-918B-1EEC0E032F4E}" type="presOf" srcId="{391421AE-C5A9-498B-89AC-4BD03AAACB73}" destId="{A16820AE-CD95-4CB4-B3BE-6CBEE394F27A}" srcOrd="0" destOrd="0" presId="urn:microsoft.com/office/officeart/2005/8/layout/hList1"/>
    <dgm:cxn modelId="{7CDE732E-0B83-4165-87DA-EC86D6433373}" srcId="{A2697D7B-6D7E-4E84-A8A3-D6D7994041CC}" destId="{80C20716-F196-455A-8F25-C91BE60BE73A}" srcOrd="1" destOrd="0" parTransId="{E206D691-E740-4099-ABF6-0BB46D37440C}" sibTransId="{C6997C47-26A3-4076-8B74-F9C4A848D449}"/>
    <dgm:cxn modelId="{8BF5CA35-E1DC-452D-A4E9-3FC4739E5628}" type="presOf" srcId="{A2697D7B-6D7E-4E84-A8A3-D6D7994041CC}" destId="{91FD4C5D-6A88-40CE-9140-775587954EA3}" srcOrd="0" destOrd="0" presId="urn:microsoft.com/office/officeart/2005/8/layout/hList1"/>
    <dgm:cxn modelId="{545F4137-1123-4180-BA39-3DA110E94047}" type="presOf" srcId="{3CF5E031-C94D-4F3F-BFCF-5F6C1AA37D01}" destId="{A16820AE-CD95-4CB4-B3BE-6CBEE394F27A}" srcOrd="0" destOrd="4" presId="urn:microsoft.com/office/officeart/2005/8/layout/hList1"/>
    <dgm:cxn modelId="{FE72253B-D3A1-49B6-B2DD-FB150488E0D9}" type="presOf" srcId="{82B3DAC5-7B77-46C5-BC95-D3D9925BA512}" destId="{7D12C4F0-2B2D-41EC-9F88-D00A491FF565}" srcOrd="0" destOrd="0" presId="urn:microsoft.com/office/officeart/2005/8/layout/hList1"/>
    <dgm:cxn modelId="{0A15CA3B-2C04-4D3F-9261-D6CC883BBF3E}" srcId="{82B3DAC5-7B77-46C5-BC95-D3D9925BA512}" destId="{391421AE-C5A9-498B-89AC-4BD03AAACB73}" srcOrd="0" destOrd="0" parTransId="{D44351C1-35AC-414B-A0F3-D8D19750C18C}" sibTransId="{6C24C07B-D7B6-4A32-9383-7B5AE5278B65}"/>
    <dgm:cxn modelId="{CB5E863E-946E-45B6-968C-9674363E9D20}" type="presOf" srcId="{EB8865C1-67C1-4340-A537-19A04903B440}" destId="{D9237B8D-2BBF-4F83-8879-1CDBA3D8A214}" srcOrd="0" destOrd="1" presId="urn:microsoft.com/office/officeart/2005/8/layout/hList1"/>
    <dgm:cxn modelId="{8914F13E-6BD8-4891-A964-2D6F35853CDD}" srcId="{A2697D7B-6D7E-4E84-A8A3-D6D7994041CC}" destId="{E1EE82D8-F964-451B-B5BD-FEE903E99DB9}" srcOrd="0" destOrd="0" parTransId="{459E6540-0B9B-42D0-A1EC-68196094FAAD}" sibTransId="{137BE54E-99F3-418E-A19E-286CE3E5ECBE}"/>
    <dgm:cxn modelId="{BFC5DC3F-8B4E-445A-9C6C-49337F6985CB}" srcId="{3F3C8593-3562-4182-8F53-C74B2F95C38D}" destId="{72A7379A-7CFB-486E-BBA6-2B6CF5ED75E7}" srcOrd="2" destOrd="0" parTransId="{F0991BD1-F557-45BF-980E-0A18F5F75665}" sibTransId="{38A6A6C3-5680-453E-8A70-58797B3BEBAD}"/>
    <dgm:cxn modelId="{7D99005B-2AC5-4939-8CE5-3B164331A875}" type="presOf" srcId="{64F5638E-E245-42DC-AD40-2CA8B4E299C3}" destId="{B966D19B-2B21-4FB9-B315-9BB488E69FDE}" srcOrd="0" destOrd="2" presId="urn:microsoft.com/office/officeart/2005/8/layout/hList1"/>
    <dgm:cxn modelId="{56B5B85F-1909-4541-B7E4-1512B6F1B99B}" srcId="{468F0246-B278-4282-A021-2C63693211AC}" destId="{6CBFA521-283A-4680-917D-82A52B570818}" srcOrd="4" destOrd="0" parTransId="{5A75E50F-2C82-438D-B4A8-DA7836631169}" sibTransId="{9593A06B-DF9A-4C33-8EFA-BA594B75820A}"/>
    <dgm:cxn modelId="{0077E343-1E51-4FA3-B329-C55A672B1A69}" srcId="{3F3C8593-3562-4182-8F53-C74B2F95C38D}" destId="{74B9F29E-00F8-4B19-8FFE-FC772650A25B}" srcOrd="0" destOrd="0" parTransId="{DA30118E-4417-4386-A5F5-C3341BE568D4}" sibTransId="{AD1F5DFB-64B8-4B8F-BFEA-533C77B324A3}"/>
    <dgm:cxn modelId="{0443E74C-2962-46A2-B132-86B6EDAAB36B}" type="presOf" srcId="{74B9F29E-00F8-4B19-8FFE-FC772650A25B}" destId="{D9237B8D-2BBF-4F83-8879-1CDBA3D8A214}" srcOrd="0" destOrd="0" presId="urn:microsoft.com/office/officeart/2005/8/layout/hList1"/>
    <dgm:cxn modelId="{1BEB786E-F221-4860-8EE5-774FAFD6B042}" type="presOf" srcId="{80C20716-F196-455A-8F25-C91BE60BE73A}" destId="{B966D19B-2B21-4FB9-B315-9BB488E69FDE}" srcOrd="0" destOrd="1" presId="urn:microsoft.com/office/officeart/2005/8/layout/hList1"/>
    <dgm:cxn modelId="{43B8A271-5AA7-49DD-BD5A-868B7E3DA7F5}" srcId="{622E4791-A8F3-4B75-9780-11A227B942AB}" destId="{37BDB9D6-29D3-4726-8791-5FA7021BBEFD}" srcOrd="0" destOrd="0" parTransId="{CE989C56-8F90-4BE0-BFF8-D8F1F274FD89}" sibTransId="{971E45BA-9731-47F9-A828-110431A60810}"/>
    <dgm:cxn modelId="{CC30B256-C799-467F-A07E-A591461A21DB}" type="presOf" srcId="{E1B2200D-BEBB-4782-9A73-75A2220C06A4}" destId="{A16820AE-CD95-4CB4-B3BE-6CBEE394F27A}" srcOrd="0" destOrd="3" presId="urn:microsoft.com/office/officeart/2005/8/layout/hList1"/>
    <dgm:cxn modelId="{9BE8BC58-1E25-474A-8AAA-0713E2E5E065}" type="presOf" srcId="{18904C4A-C4DD-41DB-8537-B7BF3891F52C}" destId="{6ED24C89-1A4D-4BF6-B56E-84A778B81F12}" srcOrd="0" destOrd="2" presId="urn:microsoft.com/office/officeart/2005/8/layout/hList1"/>
    <dgm:cxn modelId="{A540C179-CD27-45B9-888A-73F9EB49EFE6}" type="presOf" srcId="{2011AC2B-2EEC-41A0-ABD3-6FA914A90438}" destId="{6ED24C89-1A4D-4BF6-B56E-84A778B81F12}" srcOrd="0" destOrd="0" presId="urn:microsoft.com/office/officeart/2005/8/layout/hList1"/>
    <dgm:cxn modelId="{C1FE927A-F7B7-4B33-B2C0-EC72170F818C}" type="presOf" srcId="{468F0246-B278-4282-A021-2C63693211AC}" destId="{B47C6DF7-B6C3-481A-925F-6B99151C2D9D}" srcOrd="0" destOrd="0" presId="urn:microsoft.com/office/officeart/2005/8/layout/hList1"/>
    <dgm:cxn modelId="{331A3780-70CD-460C-A15D-7504F7029582}" srcId="{622E4791-A8F3-4B75-9780-11A227B942AB}" destId="{E1B2200D-BEBB-4782-9A73-75A2220C06A4}" srcOrd="1" destOrd="0" parTransId="{0BABB01D-A83D-4FED-929A-5AD6B39B2697}" sibTransId="{6B3D5C9F-AEAD-4EAE-9468-430A0367782F}"/>
    <dgm:cxn modelId="{F424958D-1841-4BBA-AAB0-D3FE81E701AB}" srcId="{A703B5CB-6ECE-42ED-AF46-00BC50001F10}" destId="{468F0246-B278-4282-A021-2C63693211AC}" srcOrd="2" destOrd="0" parTransId="{AB250EA5-8161-4174-A9C3-507BB00A6516}" sibTransId="{E0851198-81C6-4920-B3A0-FAE0F49DD8EE}"/>
    <dgm:cxn modelId="{8B74B599-C2AA-4EC5-A5C3-4A54939CBB8D}" srcId="{3F3C8593-3562-4182-8F53-C74B2F95C38D}" destId="{CB0792D7-B0C6-455A-93E9-B9FC114E7BFB}" srcOrd="3" destOrd="0" parTransId="{E0A56736-B8A0-4506-87A3-9FD921CFF3AD}" sibTransId="{81E41D08-CAA9-41DF-AA81-67B9992B3967}"/>
    <dgm:cxn modelId="{43F4A39F-D4B2-4E68-9D7F-502F306A0916}" type="presOf" srcId="{6A51380A-5D3A-4427-BC47-16D2CB801EFB}" destId="{A16820AE-CD95-4CB4-B3BE-6CBEE394F27A}" srcOrd="0" destOrd="5" presId="urn:microsoft.com/office/officeart/2005/8/layout/hList1"/>
    <dgm:cxn modelId="{BFA6A2A0-28D3-4FFC-8B08-9A31B532A05F}" type="presOf" srcId="{E1EE82D8-F964-451B-B5BD-FEE903E99DB9}" destId="{B966D19B-2B21-4FB9-B315-9BB488E69FDE}" srcOrd="0" destOrd="0" presId="urn:microsoft.com/office/officeart/2005/8/layout/hList1"/>
    <dgm:cxn modelId="{41D737A2-9506-47C2-8268-7150C174961A}" srcId="{A703B5CB-6ECE-42ED-AF46-00BC50001F10}" destId="{3F3C8593-3562-4182-8F53-C74B2F95C38D}" srcOrd="3" destOrd="0" parTransId="{5DF08A51-86C4-49C5-856E-780BFA7C4CE9}" sibTransId="{FF0A214A-0EF6-4359-8BA5-6BC7280494C6}"/>
    <dgm:cxn modelId="{5759ABA5-A4EC-4E8F-81F8-DA433E2950B0}" type="presOf" srcId="{CB0792D7-B0C6-455A-93E9-B9FC114E7BFB}" destId="{D9237B8D-2BBF-4F83-8879-1CDBA3D8A214}" srcOrd="0" destOrd="3" presId="urn:microsoft.com/office/officeart/2005/8/layout/hList1"/>
    <dgm:cxn modelId="{18F925AD-17E8-4A0D-B86F-602385B0417C}" srcId="{468F0246-B278-4282-A021-2C63693211AC}" destId="{2011AC2B-2EEC-41A0-ABD3-6FA914A90438}" srcOrd="0" destOrd="0" parTransId="{27AFB3E8-6180-4594-A402-34DAA396954E}" sibTransId="{68F9CA20-C1D1-447D-B587-CBB602BDCC9D}"/>
    <dgm:cxn modelId="{6B9A44AF-5DCA-4AFF-8C8A-7A73F3452FA4}" type="presOf" srcId="{622E4791-A8F3-4B75-9780-11A227B942AB}" destId="{A16820AE-CD95-4CB4-B3BE-6CBEE394F27A}" srcOrd="0" destOrd="1" presId="urn:microsoft.com/office/officeart/2005/8/layout/hList1"/>
    <dgm:cxn modelId="{F95B2BB3-2D31-4082-BAAC-938870C071F1}" srcId="{468F0246-B278-4282-A021-2C63693211AC}" destId="{B1E6D6CB-1B47-4077-8ADA-DEC49369F9D0}" srcOrd="3" destOrd="0" parTransId="{DB0994E3-EBCC-46BA-B525-7E64CC36E75B}" sibTransId="{3C1F6EC8-F74A-4F7D-BD7B-33A63F646AAE}"/>
    <dgm:cxn modelId="{8616F0B8-AB03-4F4F-84C0-4D8E970ABF26}" srcId="{468F0246-B278-4282-A021-2C63693211AC}" destId="{18904C4A-C4DD-41DB-8537-B7BF3891F52C}" srcOrd="2" destOrd="0" parTransId="{A8DEDC32-E9BF-43E0-9F3D-3F68D496125F}" sibTransId="{1E618006-3D0F-4669-B6E3-1728486A2A2D}"/>
    <dgm:cxn modelId="{204BFDC5-4856-4968-934B-27A18B92BFAB}" type="presOf" srcId="{A703B5CB-6ECE-42ED-AF46-00BC50001F10}" destId="{7ED327E9-31D8-4A94-B2F8-46D8F4A78389}" srcOrd="0" destOrd="0" presId="urn:microsoft.com/office/officeart/2005/8/layout/hList1"/>
    <dgm:cxn modelId="{15825ACB-3483-48EE-A8FF-BA6045E876B3}" srcId="{468F0246-B278-4282-A021-2C63693211AC}" destId="{DB5A6EF5-DC06-43AE-A4AC-22E0B9AEDAF5}" srcOrd="1" destOrd="0" parTransId="{1D9986D0-241F-42FC-BE34-2BE19AFCF17F}" sibTransId="{DBB233BC-4D71-496B-9FDC-7804A42A1018}"/>
    <dgm:cxn modelId="{D561B0CC-F324-4393-BE9B-D03ACF3B78D8}" srcId="{622E4791-A8F3-4B75-9780-11A227B942AB}" destId="{36C99DDB-68B3-47F0-85B2-9AAB8D68B7F6}" srcOrd="4" destOrd="0" parTransId="{5C54B791-3159-42FE-A54D-404A8E9A871B}" sibTransId="{E870E9BF-2692-417F-9D2B-AAFD821E9C5E}"/>
    <dgm:cxn modelId="{50AF42D3-3437-4A80-8A20-C193066657E2}" type="presOf" srcId="{72A7379A-7CFB-486E-BBA6-2B6CF5ED75E7}" destId="{D9237B8D-2BBF-4F83-8879-1CDBA3D8A214}" srcOrd="0" destOrd="2" presId="urn:microsoft.com/office/officeart/2005/8/layout/hList1"/>
    <dgm:cxn modelId="{9C34EDDB-B33A-4D9D-80F9-67E5EC342C38}" type="presOf" srcId="{37BDB9D6-29D3-4726-8791-5FA7021BBEFD}" destId="{A16820AE-CD95-4CB4-B3BE-6CBEE394F27A}" srcOrd="0" destOrd="2" presId="urn:microsoft.com/office/officeart/2005/8/layout/hList1"/>
    <dgm:cxn modelId="{02AF51DC-7D02-4BC2-BBB5-85984C6BE2D2}" srcId="{622E4791-A8F3-4B75-9780-11A227B942AB}" destId="{6A51380A-5D3A-4427-BC47-16D2CB801EFB}" srcOrd="3" destOrd="0" parTransId="{7DF7DC35-3362-4619-9BF4-15788E13F188}" sibTransId="{51B060C4-5452-4F21-98CD-46912BF4F548}"/>
    <dgm:cxn modelId="{70C984DF-E854-48EA-8C1A-4EDA6B30C44B}" type="presOf" srcId="{B1E6D6CB-1B47-4077-8ADA-DEC49369F9D0}" destId="{6ED24C89-1A4D-4BF6-B56E-84A778B81F12}" srcOrd="0" destOrd="3" presId="urn:microsoft.com/office/officeart/2005/8/layout/hList1"/>
    <dgm:cxn modelId="{703649E3-1BDD-48C0-9E0A-D275519E4875}" type="presOf" srcId="{6CBFA521-283A-4680-917D-82A52B570818}" destId="{6ED24C89-1A4D-4BF6-B56E-84A778B81F12}" srcOrd="0" destOrd="4" presId="urn:microsoft.com/office/officeart/2005/8/layout/hList1"/>
    <dgm:cxn modelId="{A3E9C9E6-8374-4F28-B4E0-D0875EE37DA0}" type="presOf" srcId="{3F3C8593-3562-4182-8F53-C74B2F95C38D}" destId="{68DF71EB-CBAA-41EB-8818-E0D1904827A1}" srcOrd="0" destOrd="0" presId="urn:microsoft.com/office/officeart/2005/8/layout/hList1"/>
    <dgm:cxn modelId="{3C6D39EB-E011-4FDA-A6DE-E75D801F55E7}" srcId="{3F3C8593-3562-4182-8F53-C74B2F95C38D}" destId="{EB8865C1-67C1-4340-A537-19A04903B440}" srcOrd="1" destOrd="0" parTransId="{C69EBB9F-A1A1-40B3-968A-40E68296DE75}" sibTransId="{59EAE0AF-079F-469D-88D6-5C5EB9EF7E84}"/>
    <dgm:cxn modelId="{238F6EF5-504C-4B3F-9E12-1B5DFAA7A48C}" srcId="{A2697D7B-6D7E-4E84-A8A3-D6D7994041CC}" destId="{64F5638E-E245-42DC-AD40-2CA8B4E299C3}" srcOrd="2" destOrd="0" parTransId="{7D68443A-80F3-4D6B-92B5-0828289A515E}" sibTransId="{8459D659-B442-4A88-BC34-68D2CAD19155}"/>
    <dgm:cxn modelId="{FC5FE6F5-C938-42DF-8B5A-A44BB13552FA}" srcId="{A703B5CB-6ECE-42ED-AF46-00BC50001F10}" destId="{A2697D7B-6D7E-4E84-A8A3-D6D7994041CC}" srcOrd="1" destOrd="0" parTransId="{66B3E1A2-F1AC-44F6-87B5-F086ABCA2BEE}" sibTransId="{15786B1C-90A9-4908-A9C4-8143BE9C6274}"/>
    <dgm:cxn modelId="{4D4F02C9-B8DB-4E53-A440-E67DEA6B9266}" type="presParOf" srcId="{7ED327E9-31D8-4A94-B2F8-46D8F4A78389}" destId="{4A99248B-2CE4-44B4-9A22-9487705B1BDE}" srcOrd="0" destOrd="0" presId="urn:microsoft.com/office/officeart/2005/8/layout/hList1"/>
    <dgm:cxn modelId="{0A0D3CFE-259D-4FF5-B0F9-DB52986893A5}" type="presParOf" srcId="{4A99248B-2CE4-44B4-9A22-9487705B1BDE}" destId="{7D12C4F0-2B2D-41EC-9F88-D00A491FF565}" srcOrd="0" destOrd="0" presId="urn:microsoft.com/office/officeart/2005/8/layout/hList1"/>
    <dgm:cxn modelId="{447948F5-08ED-4912-9EA9-717FCB9487B4}" type="presParOf" srcId="{4A99248B-2CE4-44B4-9A22-9487705B1BDE}" destId="{A16820AE-CD95-4CB4-B3BE-6CBEE394F27A}" srcOrd="1" destOrd="0" presId="urn:microsoft.com/office/officeart/2005/8/layout/hList1"/>
    <dgm:cxn modelId="{2F131EB8-E211-47D1-A56A-621C78FAA977}" type="presParOf" srcId="{7ED327E9-31D8-4A94-B2F8-46D8F4A78389}" destId="{4F749D7E-0C79-4AF1-8FAF-D9487CE19972}" srcOrd="1" destOrd="0" presId="urn:microsoft.com/office/officeart/2005/8/layout/hList1"/>
    <dgm:cxn modelId="{DAB68713-CB87-4958-BB05-C8C14F2E1E4C}" type="presParOf" srcId="{7ED327E9-31D8-4A94-B2F8-46D8F4A78389}" destId="{68B1EC4C-F68B-42FA-AE7E-E207BDCD5764}" srcOrd="2" destOrd="0" presId="urn:microsoft.com/office/officeart/2005/8/layout/hList1"/>
    <dgm:cxn modelId="{D489A58B-C126-44F2-A1CF-B5FF42CBA3C5}" type="presParOf" srcId="{68B1EC4C-F68B-42FA-AE7E-E207BDCD5764}" destId="{91FD4C5D-6A88-40CE-9140-775587954EA3}" srcOrd="0" destOrd="0" presId="urn:microsoft.com/office/officeart/2005/8/layout/hList1"/>
    <dgm:cxn modelId="{6C2616ED-6E33-4E90-AFCF-7278759D1EBF}" type="presParOf" srcId="{68B1EC4C-F68B-42FA-AE7E-E207BDCD5764}" destId="{B966D19B-2B21-4FB9-B315-9BB488E69FDE}" srcOrd="1" destOrd="0" presId="urn:microsoft.com/office/officeart/2005/8/layout/hList1"/>
    <dgm:cxn modelId="{5188E6F8-094D-43F7-A4F9-DD9B8D7C5D83}" type="presParOf" srcId="{7ED327E9-31D8-4A94-B2F8-46D8F4A78389}" destId="{0AAD302C-7D30-426F-9748-0F2295B755FC}" srcOrd="3" destOrd="0" presId="urn:microsoft.com/office/officeart/2005/8/layout/hList1"/>
    <dgm:cxn modelId="{E1120790-85C6-4429-8547-464B0F31D36B}" type="presParOf" srcId="{7ED327E9-31D8-4A94-B2F8-46D8F4A78389}" destId="{4A567B9D-6696-41AB-8FE9-1EF07B4182EF}" srcOrd="4" destOrd="0" presId="urn:microsoft.com/office/officeart/2005/8/layout/hList1"/>
    <dgm:cxn modelId="{6D95709D-0024-4A6E-9411-69E91D89C5FA}" type="presParOf" srcId="{4A567B9D-6696-41AB-8FE9-1EF07B4182EF}" destId="{B47C6DF7-B6C3-481A-925F-6B99151C2D9D}" srcOrd="0" destOrd="0" presId="urn:microsoft.com/office/officeart/2005/8/layout/hList1"/>
    <dgm:cxn modelId="{56DC9F21-8B7F-422E-92E9-8BDAA27FAAE2}" type="presParOf" srcId="{4A567B9D-6696-41AB-8FE9-1EF07B4182EF}" destId="{6ED24C89-1A4D-4BF6-B56E-84A778B81F12}" srcOrd="1" destOrd="0" presId="urn:microsoft.com/office/officeart/2005/8/layout/hList1"/>
    <dgm:cxn modelId="{A4EA8D91-4774-4FFE-AFBD-70B92103639F}" type="presParOf" srcId="{7ED327E9-31D8-4A94-B2F8-46D8F4A78389}" destId="{D5131132-C70B-4C4D-9008-26032771651E}" srcOrd="5" destOrd="0" presId="urn:microsoft.com/office/officeart/2005/8/layout/hList1"/>
    <dgm:cxn modelId="{5209E314-8A56-4E16-BAA5-27DB470AD21F}" type="presParOf" srcId="{7ED327E9-31D8-4A94-B2F8-46D8F4A78389}" destId="{1382BAAD-55FE-4AFE-9D32-A59F653FCF2E}" srcOrd="6" destOrd="0" presId="urn:microsoft.com/office/officeart/2005/8/layout/hList1"/>
    <dgm:cxn modelId="{A766E60A-1ABC-4718-A349-30C0BDE555E0}" type="presParOf" srcId="{1382BAAD-55FE-4AFE-9D32-A59F653FCF2E}" destId="{68DF71EB-CBAA-41EB-8818-E0D1904827A1}" srcOrd="0" destOrd="0" presId="urn:microsoft.com/office/officeart/2005/8/layout/hList1"/>
    <dgm:cxn modelId="{7C7EF6E5-3C2A-4279-B0F1-D926D04EA2AC}" type="presParOf" srcId="{1382BAAD-55FE-4AFE-9D32-A59F653FCF2E}" destId="{D9237B8D-2BBF-4F83-8879-1CDBA3D8A21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2C4F0-2B2D-41EC-9F88-D00A491FF565}">
      <dsp:nvSpPr>
        <dsp:cNvPr id="0" name=""/>
        <dsp:cNvSpPr/>
      </dsp:nvSpPr>
      <dsp:spPr>
        <a:xfrm>
          <a:off x="3953" y="566685"/>
          <a:ext cx="2377305" cy="802177"/>
        </a:xfrm>
        <a:prstGeom prst="rect">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latin typeface="Calibri" panose="020F0502020204030204" pitchFamily="34" charset="0"/>
              <a:ea typeface="Calibri" panose="020F0502020204030204" pitchFamily="34" charset="0"/>
              <a:cs typeface="Times New Roman" panose="02020603050405020304" pitchFamily="18" charset="0"/>
            </a:rPr>
            <a:t>Participation and Transparency</a:t>
          </a:r>
          <a:endParaRPr lang="en-US" sz="2200" b="1" kern="1200" dirty="0"/>
        </a:p>
      </dsp:txBody>
      <dsp:txXfrm>
        <a:off x="3953" y="566685"/>
        <a:ext cx="2377305" cy="802177"/>
      </dsp:txXfrm>
    </dsp:sp>
    <dsp:sp modelId="{A16820AE-CD95-4CB4-B3BE-6CBEE394F27A}">
      <dsp:nvSpPr>
        <dsp:cNvPr id="0" name=""/>
        <dsp:cNvSpPr/>
      </dsp:nvSpPr>
      <dsp:spPr>
        <a:xfrm>
          <a:off x="3953" y="1368863"/>
          <a:ext cx="2377305" cy="2866637"/>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effectLst/>
              <a:latin typeface="Calibri" panose="020F0502020204030204" pitchFamily="34" charset="0"/>
              <a:ea typeface="Calibri" panose="020F0502020204030204" pitchFamily="34" charset="0"/>
              <a:cs typeface="Times New Roman" panose="02020603050405020304" pitchFamily="18" charset="0"/>
            </a:rPr>
            <a:t>Case 1: Communication, Dialogue and Participation</a:t>
          </a: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effectLst/>
              <a:latin typeface="Calibri" panose="020F0502020204030204" pitchFamily="34" charset="0"/>
              <a:ea typeface="Calibri" panose="020F0502020204030204" pitchFamily="34" charset="0"/>
              <a:cs typeface="Times New Roman" panose="02020603050405020304" pitchFamily="18" charset="0"/>
            </a:rPr>
            <a:t>Case 2: Independent and transparent data base</a:t>
          </a:r>
        </a:p>
      </dsp:txBody>
      <dsp:txXfrm>
        <a:off x="3953" y="1368863"/>
        <a:ext cx="2377305" cy="2866637"/>
      </dsp:txXfrm>
    </dsp:sp>
    <dsp:sp modelId="{91FD4C5D-6A88-40CE-9140-775587954EA3}">
      <dsp:nvSpPr>
        <dsp:cNvPr id="0" name=""/>
        <dsp:cNvSpPr/>
      </dsp:nvSpPr>
      <dsp:spPr>
        <a:xfrm>
          <a:off x="2714082" y="566685"/>
          <a:ext cx="2377305" cy="802177"/>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latin typeface="Calibri" panose="020F0502020204030204" pitchFamily="34" charset="0"/>
              <a:ea typeface="Calibri" panose="020F0502020204030204" pitchFamily="34" charset="0"/>
              <a:cs typeface="Times New Roman" panose="02020603050405020304" pitchFamily="18" charset="0"/>
            </a:rPr>
            <a:t>Economic Aspects</a:t>
          </a:r>
          <a:endParaRPr lang="en-US" sz="2200" b="1" kern="1200" dirty="0"/>
        </a:p>
      </dsp:txBody>
      <dsp:txXfrm>
        <a:off x="2714082" y="566685"/>
        <a:ext cx="2377305" cy="802177"/>
      </dsp:txXfrm>
    </dsp:sp>
    <dsp:sp modelId="{B966D19B-2B21-4FB9-B315-9BB488E69FDE}">
      <dsp:nvSpPr>
        <dsp:cNvPr id="0" name=""/>
        <dsp:cNvSpPr/>
      </dsp:nvSpPr>
      <dsp:spPr>
        <a:xfrm>
          <a:off x="2714082" y="1368863"/>
          <a:ext cx="2377305" cy="2866637"/>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effectLst/>
              <a:latin typeface="Calibri" panose="020F0502020204030204" pitchFamily="34" charset="0"/>
              <a:ea typeface="Calibri" panose="020F0502020204030204" pitchFamily="34" charset="0"/>
              <a:cs typeface="Times New Roman" panose="02020603050405020304" pitchFamily="18" charset="0"/>
            </a:rPr>
            <a:t>Case 3: Only talk about the real business case for energy efficiency</a:t>
          </a: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4: The image of technologies</a:t>
          </a:r>
        </a:p>
        <a:p>
          <a:pPr marL="171450" lvl="1" indent="-171450" algn="l" defTabSz="711200">
            <a:lnSpc>
              <a:spcPct val="90000"/>
            </a:lnSpc>
            <a:spcBef>
              <a:spcPct val="0"/>
            </a:spcBef>
            <a:spcAft>
              <a:spcPct val="15000"/>
            </a:spcAft>
            <a:buFont typeface="Arial" panose="020B0604020202020204" pitchFamily="34" charset="0"/>
            <a:buChar char="•"/>
          </a:pPr>
          <a:endParaRPr lang="en-GB"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5: Energy Efficiency as integral improvement of the production cycle</a:t>
          </a:r>
          <a:endParaRPr lang="en-GB"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dsp:txBody>
      <dsp:txXfrm>
        <a:off x="2714082" y="1368863"/>
        <a:ext cx="2377305" cy="2866637"/>
      </dsp:txXfrm>
    </dsp:sp>
    <dsp:sp modelId="{B47C6DF7-B6C3-481A-925F-6B99151C2D9D}">
      <dsp:nvSpPr>
        <dsp:cNvPr id="0" name=""/>
        <dsp:cNvSpPr/>
      </dsp:nvSpPr>
      <dsp:spPr>
        <a:xfrm>
          <a:off x="5424210" y="566685"/>
          <a:ext cx="2377305" cy="802177"/>
        </a:xfrm>
        <a:prstGeom prst="rect">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latin typeface="Calibri" panose="020F0502020204030204" pitchFamily="34" charset="0"/>
              <a:ea typeface="Calibri" panose="020F0502020204030204" pitchFamily="34" charset="0"/>
              <a:cs typeface="Times New Roman" panose="02020603050405020304" pitchFamily="18" charset="0"/>
            </a:rPr>
            <a:t>Connotation of Change</a:t>
          </a:r>
          <a:endParaRPr lang="en-US" sz="2200" b="1" kern="1200" dirty="0"/>
        </a:p>
      </dsp:txBody>
      <dsp:txXfrm>
        <a:off x="5424210" y="566685"/>
        <a:ext cx="2377305" cy="802177"/>
      </dsp:txXfrm>
    </dsp:sp>
    <dsp:sp modelId="{6ED24C89-1A4D-4BF6-B56E-84A778B81F12}">
      <dsp:nvSpPr>
        <dsp:cNvPr id="0" name=""/>
        <dsp:cNvSpPr/>
      </dsp:nvSpPr>
      <dsp:spPr>
        <a:xfrm>
          <a:off x="5424210" y="1368863"/>
          <a:ext cx="2377305" cy="2866637"/>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6: Good to be a front-runner</a:t>
          </a:r>
          <a:endParaRPr lang="en-US"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7: Empowering Research and Innovation for Energy Efficiency</a:t>
          </a: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8: Education, training and upskilling</a:t>
          </a:r>
        </a:p>
      </dsp:txBody>
      <dsp:txXfrm>
        <a:off x="5424210" y="1368863"/>
        <a:ext cx="2377305" cy="2866637"/>
      </dsp:txXfrm>
    </dsp:sp>
    <dsp:sp modelId="{68DF71EB-CBAA-41EB-8818-E0D1904827A1}">
      <dsp:nvSpPr>
        <dsp:cNvPr id="0" name=""/>
        <dsp:cNvSpPr/>
      </dsp:nvSpPr>
      <dsp:spPr>
        <a:xfrm>
          <a:off x="8134339" y="566685"/>
          <a:ext cx="2377305" cy="802177"/>
        </a:xfrm>
        <a:prstGeom prst="rect">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kern="1200" dirty="0">
              <a:effectLst/>
              <a:latin typeface="Calibri" panose="020F0502020204030204" pitchFamily="34" charset="0"/>
              <a:ea typeface="Calibri" panose="020F0502020204030204" pitchFamily="34" charset="0"/>
              <a:cs typeface="Times New Roman" panose="02020603050405020304" pitchFamily="18" charset="0"/>
            </a:rPr>
            <a:t>Social Acceptance</a:t>
          </a:r>
          <a:endParaRPr lang="en-US" sz="2200" b="1" kern="1200" dirty="0"/>
        </a:p>
      </dsp:txBody>
      <dsp:txXfrm>
        <a:off x="8134339" y="566685"/>
        <a:ext cx="2377305" cy="802177"/>
      </dsp:txXfrm>
    </dsp:sp>
    <dsp:sp modelId="{D9237B8D-2BBF-4F83-8879-1CDBA3D8A214}">
      <dsp:nvSpPr>
        <dsp:cNvPr id="0" name=""/>
        <dsp:cNvSpPr/>
      </dsp:nvSpPr>
      <dsp:spPr>
        <a:xfrm>
          <a:off x="8134339" y="1368863"/>
          <a:ext cx="2377305" cy="2866637"/>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Case 9: Communicate on price effects and social compensation</a:t>
          </a: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GB"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Case 10: Just transition</a:t>
          </a:r>
          <a:endParaRPr lang="en-GB" sz="1600" b="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8134339" y="1368863"/>
        <a:ext cx="2377305" cy="2866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2C4F0-2B2D-41EC-9F88-D00A491FF565}">
      <dsp:nvSpPr>
        <dsp:cNvPr id="0" name=""/>
        <dsp:cNvSpPr/>
      </dsp:nvSpPr>
      <dsp:spPr>
        <a:xfrm>
          <a:off x="4074" y="356324"/>
          <a:ext cx="2450021" cy="831129"/>
        </a:xfrm>
        <a:prstGeom prst="rect">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effectLst/>
              <a:latin typeface="Calibri" panose="020F0502020204030204" pitchFamily="34" charset="0"/>
              <a:ea typeface="Calibri" panose="020F0502020204030204" pitchFamily="34" charset="0"/>
              <a:cs typeface="Times New Roman" panose="02020603050405020304" pitchFamily="18" charset="0"/>
            </a:rPr>
            <a:t>Participation and Transparency</a:t>
          </a:r>
          <a:endParaRPr lang="en-US" sz="2300" b="1" kern="1200" dirty="0"/>
        </a:p>
      </dsp:txBody>
      <dsp:txXfrm>
        <a:off x="4074" y="356324"/>
        <a:ext cx="2450021" cy="831129"/>
      </dsp:txXfrm>
    </dsp:sp>
    <dsp:sp modelId="{A16820AE-CD95-4CB4-B3BE-6CBEE394F27A}">
      <dsp:nvSpPr>
        <dsp:cNvPr id="0" name=""/>
        <dsp:cNvSpPr/>
      </dsp:nvSpPr>
      <dsp:spPr>
        <a:xfrm>
          <a:off x="4074" y="1187454"/>
          <a:ext cx="2450021" cy="3551343"/>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effectLst/>
              <a:latin typeface="Calibri" panose="020F0502020204030204" pitchFamily="34" charset="0"/>
              <a:cs typeface="Times New Roman" panose="02020603050405020304" pitchFamily="18" charset="0"/>
            </a:rPr>
            <a:t>Transparent data </a:t>
          </a:r>
          <a:r>
            <a:rPr lang="en-US" sz="1600" b="0" kern="1200" dirty="0">
              <a:effectLst/>
              <a:latin typeface="Calibri" panose="020F0502020204030204" pitchFamily="34" charset="0"/>
              <a:cs typeface="Times New Roman" panose="02020603050405020304" pitchFamily="18" charset="0"/>
              <a:sym typeface="Wingdings" panose="05000000000000000000" pitchFamily="2" charset="2"/>
            </a:rPr>
            <a:t> </a:t>
          </a:r>
          <a:r>
            <a:rPr lang="en-US" sz="1600" b="0" kern="1200" dirty="0">
              <a:effectLst/>
              <a:latin typeface="Calibri" panose="020F0502020204030204" pitchFamily="34" charset="0"/>
              <a:cs typeface="Times New Roman" panose="02020603050405020304" pitchFamily="18" charset="0"/>
            </a:rPr>
            <a:t> foundation for targets, policies and monitoring</a:t>
          </a: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b="0" kern="1200" dirty="0">
              <a:effectLst/>
              <a:latin typeface="Calibri" panose="020F0502020204030204" pitchFamily="34" charset="0"/>
              <a:cs typeface="Times New Roman" panose="02020603050405020304" pitchFamily="18" charset="0"/>
            </a:rPr>
            <a:t>Dialogue and participation formats to</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b="0" kern="1200" dirty="0">
              <a:effectLst/>
              <a:latin typeface="Calibri" panose="020F0502020204030204" pitchFamily="34" charset="0"/>
              <a:cs typeface="Times New Roman" panose="02020603050405020304" pitchFamily="18" charset="0"/>
            </a:rPr>
            <a:t>ensure information flow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b="0" kern="1200" dirty="0">
              <a:effectLst/>
              <a:latin typeface="Calibri" panose="020F0502020204030204" pitchFamily="34" charset="0"/>
              <a:cs typeface="Times New Roman" panose="02020603050405020304" pitchFamily="18" charset="0"/>
            </a:rPr>
            <a:t>manage expectations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b="0" kern="1200" dirty="0">
              <a:effectLst/>
              <a:latin typeface="Calibri" panose="020F0502020204030204" pitchFamily="34" charset="0"/>
              <a:cs typeface="Times New Roman" panose="02020603050405020304" pitchFamily="18" charset="0"/>
            </a:rPr>
            <a:t>create buy-in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b="0" kern="1200" dirty="0">
              <a:effectLst/>
              <a:latin typeface="Calibri" panose="020F0502020204030204" pitchFamily="34" charset="0"/>
              <a:cs typeface="Times New Roman" panose="02020603050405020304" pitchFamily="18" charset="0"/>
            </a:rPr>
            <a:t>form alliances </a:t>
          </a:r>
        </a:p>
        <a:p>
          <a:pPr marL="342900" lvl="2" indent="-171450" algn="l" defTabSz="711200">
            <a:lnSpc>
              <a:spcPct val="90000"/>
            </a:lnSpc>
            <a:spcBef>
              <a:spcPct val="0"/>
            </a:spcBef>
            <a:spcAft>
              <a:spcPct val="15000"/>
            </a:spcAft>
            <a:buFont typeface="Courier New" panose="02070309020205020404" pitchFamily="49" charset="0"/>
            <a:buChar char="o"/>
          </a:pPr>
          <a:r>
            <a:rPr lang="en-US" sz="1600" b="0" kern="1200" dirty="0">
              <a:effectLst/>
              <a:latin typeface="Calibri" panose="020F0502020204030204" pitchFamily="34" charset="0"/>
              <a:cs typeface="Times New Roman" panose="02020603050405020304" pitchFamily="18" charset="0"/>
            </a:rPr>
            <a:t>use momentum of civil society</a:t>
          </a:r>
        </a:p>
      </dsp:txBody>
      <dsp:txXfrm>
        <a:off x="4074" y="1187454"/>
        <a:ext cx="2450021" cy="3551343"/>
      </dsp:txXfrm>
    </dsp:sp>
    <dsp:sp modelId="{91FD4C5D-6A88-40CE-9140-775587954EA3}">
      <dsp:nvSpPr>
        <dsp:cNvPr id="0" name=""/>
        <dsp:cNvSpPr/>
      </dsp:nvSpPr>
      <dsp:spPr>
        <a:xfrm>
          <a:off x="2797099" y="356324"/>
          <a:ext cx="2450021" cy="831129"/>
        </a:xfrm>
        <a:prstGeom prst="rect">
          <a:avLst/>
        </a:prstGeom>
        <a:solidFill>
          <a:srgbClr val="FFC0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effectLst/>
              <a:latin typeface="Calibri" panose="020F0502020204030204" pitchFamily="34" charset="0"/>
              <a:ea typeface="Calibri" panose="020F0502020204030204" pitchFamily="34" charset="0"/>
              <a:cs typeface="Times New Roman" panose="02020603050405020304" pitchFamily="18" charset="0"/>
            </a:rPr>
            <a:t>Economic Aspects</a:t>
          </a:r>
          <a:endParaRPr lang="en-US" sz="2300" b="1" kern="1200" dirty="0"/>
        </a:p>
      </dsp:txBody>
      <dsp:txXfrm>
        <a:off x="2797099" y="356324"/>
        <a:ext cx="2450021" cy="831129"/>
      </dsp:txXfrm>
    </dsp:sp>
    <dsp:sp modelId="{B966D19B-2B21-4FB9-B315-9BB488E69FDE}">
      <dsp:nvSpPr>
        <dsp:cNvPr id="0" name=""/>
        <dsp:cNvSpPr/>
      </dsp:nvSpPr>
      <dsp:spPr>
        <a:xfrm>
          <a:off x="2797099" y="1187454"/>
          <a:ext cx="2450021" cy="3551343"/>
        </a:xfrm>
        <a:prstGeom prst="rect">
          <a:avLst/>
        </a:prstGeom>
        <a:solidFill>
          <a:prstClr val="white">
            <a:lumMod val="95000"/>
          </a:prst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Policies to support evolving business cases &amp; scaling</a:t>
          </a:r>
          <a:endParaRPr lang="en-US" sz="1600" b="1" kern="1200" dirty="0"/>
        </a:p>
        <a:p>
          <a:pPr marL="171450" lvl="1" indent="-171450" algn="l" defTabSz="711200">
            <a:lnSpc>
              <a:spcPct val="90000"/>
            </a:lnSpc>
            <a:spcBef>
              <a:spcPct val="0"/>
            </a:spcBef>
            <a:spcAft>
              <a:spcPct val="15000"/>
            </a:spcAft>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Energy/cost savings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r>
            <a:rPr lang="en-US" sz="1600" kern="1200" dirty="0">
              <a:effectLst/>
              <a:latin typeface="Calibri" panose="020F0502020204030204" pitchFamily="34" charset="0"/>
              <a:ea typeface="Calibri" panose="020F0502020204030204" pitchFamily="34" charset="0"/>
              <a:cs typeface="Arial" panose="020B0604020202020204" pitchFamily="34" charset="0"/>
            </a:rPr>
            <a:t>overarching potential for modernizing production processes</a:t>
          </a:r>
          <a:endParaRPr lang="en-US" sz="1600" kern="1200" dirty="0">
            <a:latin typeface="Calibri" panose="020F0502020204030204" pitchFamily="34" charset="0"/>
            <a:ea typeface="Calibri" panose="020F0502020204030204" pitchFamily="34" charset="0"/>
            <a:cs typeface="Arial" panose="020B0604020202020204" pitchFamily="34" charset="0"/>
          </a:endParaRPr>
        </a:p>
        <a:p>
          <a:pPr marL="171450" lvl="1" indent="-171450" algn="l" defTabSz="711200">
            <a:lnSpc>
              <a:spcPct val="90000"/>
            </a:lnSpc>
            <a:spcBef>
              <a:spcPct val="0"/>
            </a:spcBef>
            <a:spcAft>
              <a:spcPct val="15000"/>
            </a:spcAft>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Education, training and upskilling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kern="1200" dirty="0">
              <a:effectLst/>
              <a:latin typeface="Calibri" panose="020F0502020204030204" pitchFamily="34" charset="0"/>
              <a:ea typeface="Calibri" panose="020F0502020204030204" pitchFamily="34" charset="0"/>
              <a:cs typeface="Arial" panose="020B0604020202020204" pitchFamily="34" charset="0"/>
            </a:rPr>
            <a:t>cross sectoral policy packages (e.g. energy AND education).</a:t>
          </a:r>
          <a:endParaRPr lang="en-GB" sz="16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2797099" y="1187454"/>
        <a:ext cx="2450021" cy="3551343"/>
      </dsp:txXfrm>
    </dsp:sp>
    <dsp:sp modelId="{B47C6DF7-B6C3-481A-925F-6B99151C2D9D}">
      <dsp:nvSpPr>
        <dsp:cNvPr id="0" name=""/>
        <dsp:cNvSpPr/>
      </dsp:nvSpPr>
      <dsp:spPr>
        <a:xfrm>
          <a:off x="5590124" y="356324"/>
          <a:ext cx="2450021" cy="831129"/>
        </a:xfrm>
        <a:prstGeom prst="rect">
          <a:avLst/>
        </a:prstGeom>
        <a:solidFill>
          <a:srgbClr val="00B0F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effectLst/>
              <a:latin typeface="Calibri" panose="020F0502020204030204" pitchFamily="34" charset="0"/>
              <a:ea typeface="Calibri" panose="020F0502020204030204" pitchFamily="34" charset="0"/>
              <a:cs typeface="Times New Roman" panose="02020603050405020304" pitchFamily="18" charset="0"/>
            </a:rPr>
            <a:t>Connotation of Change</a:t>
          </a:r>
          <a:endParaRPr lang="en-US" sz="2300" b="1" kern="1200" dirty="0"/>
        </a:p>
      </dsp:txBody>
      <dsp:txXfrm>
        <a:off x="5590124" y="356324"/>
        <a:ext cx="2450021" cy="831129"/>
      </dsp:txXfrm>
    </dsp:sp>
    <dsp:sp modelId="{6ED24C89-1A4D-4BF6-B56E-84A778B81F12}">
      <dsp:nvSpPr>
        <dsp:cNvPr id="0" name=""/>
        <dsp:cNvSpPr/>
      </dsp:nvSpPr>
      <dsp:spPr>
        <a:xfrm>
          <a:off x="5590124" y="1187454"/>
          <a:ext cx="2450021" cy="3551343"/>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Change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kern="1200" dirty="0" err="1">
              <a:effectLst/>
              <a:latin typeface="Calibri" panose="020F0502020204030204" pitchFamily="34" charset="0"/>
              <a:ea typeface="Calibri" panose="020F0502020204030204" pitchFamily="34" charset="0"/>
              <a:cs typeface="Arial" panose="020B0604020202020204" pitchFamily="34" charset="0"/>
            </a:rPr>
            <a:t>scepticism</a:t>
          </a:r>
          <a:endParaRPr lang="en-US" sz="1600" b="0" kern="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Uncertainty about winners and losers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kern="1200" dirty="0">
              <a:effectLst/>
              <a:latin typeface="Calibri" panose="020F0502020204030204" pitchFamily="34" charset="0"/>
              <a:ea typeface="Calibri" panose="020F0502020204030204" pitchFamily="34" charset="0"/>
              <a:cs typeface="Arial" panose="020B0604020202020204" pitchFamily="34" charset="0"/>
            </a:rPr>
            <a:t>delay or obstruction of policies </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Positive connotation of change (economic </a:t>
          </a:r>
          <a:r>
            <a:rPr lang="en-US" sz="1600" kern="1200" dirty="0" err="1">
              <a:effectLst/>
              <a:latin typeface="Calibri" panose="020F0502020204030204" pitchFamily="34" charset="0"/>
              <a:ea typeface="Calibri" panose="020F0502020204030204" pitchFamily="34" charset="0"/>
              <a:cs typeface="Arial" panose="020B0604020202020204" pitchFamily="34" charset="0"/>
            </a:rPr>
            <a:t>opps</a:t>
          </a:r>
          <a:r>
            <a:rPr lang="en-US" sz="1600" kern="1200" dirty="0">
              <a:effectLst/>
              <a:latin typeface="Calibri" panose="020F0502020204030204" pitchFamily="34" charset="0"/>
              <a:ea typeface="Calibri" panose="020F0502020204030204" pitchFamily="34" charset="0"/>
              <a:cs typeface="Arial" panose="020B0604020202020204" pitchFamily="34" charset="0"/>
            </a:rPr>
            <a:t>, transparent gains and losses)</a:t>
          </a:r>
          <a:endParaRPr lang="en-US" sz="1600" kern="1200" dirty="0">
            <a:latin typeface="Calibri" panose="020F0502020204030204" pitchFamily="34" charset="0"/>
            <a:ea typeface="Calibri" panose="020F0502020204030204" pitchFamily="34" charset="0"/>
            <a:cs typeface="Arial" panose="020B0604020202020204" pitchFamily="34" charset="0"/>
          </a:endParaRP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Financial support AND image factors</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Calibri" panose="020F0502020204030204" pitchFamily="34" charset="0"/>
              <a:ea typeface="Calibri" panose="020F0502020204030204" pitchFamily="34" charset="0"/>
              <a:cs typeface="Arial" panose="020B0604020202020204" pitchFamily="34" charset="0"/>
            </a:rPr>
            <a:t>C</a:t>
          </a:r>
          <a:r>
            <a:rPr lang="en-US" sz="1600" kern="1200" dirty="0">
              <a:effectLst/>
              <a:latin typeface="Calibri" panose="020F0502020204030204" pitchFamily="34" charset="0"/>
              <a:ea typeface="Calibri" panose="020F0502020204030204" pitchFamily="34" charset="0"/>
              <a:cs typeface="Arial" panose="020B0604020202020204" pitchFamily="34" charset="0"/>
            </a:rPr>
            <a:t>omprehensive policy packages (energy, research and education)</a:t>
          </a:r>
          <a:endParaRPr lang="en-GB" sz="160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5590124" y="1187454"/>
        <a:ext cx="2450021" cy="3551343"/>
      </dsp:txXfrm>
    </dsp:sp>
    <dsp:sp modelId="{68DF71EB-CBAA-41EB-8818-E0D1904827A1}">
      <dsp:nvSpPr>
        <dsp:cNvPr id="0" name=""/>
        <dsp:cNvSpPr/>
      </dsp:nvSpPr>
      <dsp:spPr>
        <a:xfrm>
          <a:off x="8383148" y="356324"/>
          <a:ext cx="2450021" cy="831129"/>
        </a:xfrm>
        <a:prstGeom prst="rect">
          <a:avLst/>
        </a:prstGeom>
        <a:solidFill>
          <a:srgbClr val="92D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effectLst/>
              <a:latin typeface="Calibri" panose="020F0502020204030204" pitchFamily="34" charset="0"/>
              <a:ea typeface="Calibri" panose="020F0502020204030204" pitchFamily="34" charset="0"/>
              <a:cs typeface="Times New Roman" panose="02020603050405020304" pitchFamily="18" charset="0"/>
            </a:rPr>
            <a:t>Social Acceptance</a:t>
          </a:r>
          <a:endParaRPr lang="en-US" sz="2300" b="1" kern="1200" dirty="0"/>
        </a:p>
      </dsp:txBody>
      <dsp:txXfrm>
        <a:off x="8383148" y="356324"/>
        <a:ext cx="2450021" cy="831129"/>
      </dsp:txXfrm>
    </dsp:sp>
    <dsp:sp modelId="{D9237B8D-2BBF-4F83-8879-1CDBA3D8A214}">
      <dsp:nvSpPr>
        <dsp:cNvPr id="0" name=""/>
        <dsp:cNvSpPr/>
      </dsp:nvSpPr>
      <dsp:spPr>
        <a:xfrm>
          <a:off x="8383148" y="1187454"/>
          <a:ext cx="2450021" cy="3551343"/>
        </a:xfrm>
        <a:prstGeom prst="rect">
          <a:avLst/>
        </a:prstGeom>
        <a:solidFill>
          <a:schemeClr val="bg1">
            <a:lumMod val="95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Analyze target groups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kern="1200" dirty="0">
              <a:latin typeface="Calibri" panose="020F0502020204030204" pitchFamily="34" charset="0"/>
              <a:ea typeface="Calibri" panose="020F0502020204030204" pitchFamily="34" charset="0"/>
              <a:cs typeface="Arial" panose="020B0604020202020204" pitchFamily="34" charset="0"/>
            </a:rPr>
            <a:t>what </a:t>
          </a:r>
          <a:r>
            <a:rPr lang="en-US" sz="1600" kern="1200" dirty="0">
              <a:effectLst/>
              <a:latin typeface="Calibri" panose="020F0502020204030204" pitchFamily="34" charset="0"/>
              <a:ea typeface="Calibri" panose="020F0502020204030204" pitchFamily="34" charset="0"/>
              <a:cs typeface="Arial" panose="020B0604020202020204" pitchFamily="34" charset="0"/>
            </a:rPr>
            <a:t>is really needed?</a:t>
          </a:r>
          <a:endParaRPr lang="en-US" sz="1600" b="0" kern="1200" dirty="0"/>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No ‘race for highest compensation’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Expectation management on meaning and impact of a ‘just’ transition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effectLst/>
              <a:latin typeface="Calibri" panose="020F0502020204030204" pitchFamily="34" charset="0"/>
              <a:ea typeface="Calibri" panose="020F0502020204030204" pitchFamily="34" charset="0"/>
              <a:cs typeface="Arial" panose="020B0604020202020204" pitchFamily="34" charset="0"/>
            </a:rPr>
            <a:t>Price effects</a:t>
          </a:r>
          <a:r>
            <a:rPr lang="en-US" sz="1600" kern="1200" dirty="0">
              <a:latin typeface="Calibri" panose="020F0502020204030204" pitchFamily="34" charset="0"/>
              <a:ea typeface="Calibri" panose="020F0502020204030204" pitchFamily="34" charset="0"/>
              <a:cs typeface="Arial" panose="020B0604020202020204" pitchFamily="34" charset="0"/>
            </a:rPr>
            <a:t> (</a:t>
          </a:r>
          <a:r>
            <a:rPr lang="en-US" sz="1600" kern="1200" dirty="0">
              <a:effectLst/>
              <a:latin typeface="Calibri" panose="020F0502020204030204" pitchFamily="34" charset="0"/>
              <a:ea typeface="Calibri" panose="020F0502020204030204" pitchFamily="34" charset="0"/>
              <a:cs typeface="Arial" panose="020B0604020202020204" pitchFamily="34" charset="0"/>
            </a:rPr>
            <a:t>e.g. CO2-tax) </a:t>
          </a:r>
          <a:r>
            <a:rPr lang="en-US" sz="1600" kern="1200" dirty="0">
              <a:effectLst/>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 </a:t>
          </a:r>
          <a:r>
            <a:rPr lang="en-US" sz="1600" kern="1200" dirty="0">
              <a:effectLst/>
              <a:latin typeface="Calibri" panose="020F0502020204030204" pitchFamily="34" charset="0"/>
              <a:ea typeface="Calibri" panose="020F0502020204030204" pitchFamily="34" charset="0"/>
              <a:cs typeface="Arial" panose="020B0604020202020204" pitchFamily="34" charset="0"/>
            </a:rPr>
            <a:t>focus on communicating </a:t>
          </a:r>
          <a:r>
            <a:rPr lang="en-US" sz="1600" i="1" kern="1200" dirty="0">
              <a:effectLst/>
              <a:latin typeface="Calibri" panose="020F0502020204030204" pitchFamily="34" charset="0"/>
              <a:ea typeface="Calibri" panose="020F0502020204030204" pitchFamily="34" charset="0"/>
              <a:cs typeface="Arial" panose="020B0604020202020204" pitchFamily="34" charset="0"/>
            </a:rPr>
            <a:t>related</a:t>
          </a:r>
          <a:r>
            <a:rPr lang="en-US" sz="1600" kern="1200" dirty="0">
              <a:effectLst/>
              <a:latin typeface="Calibri" panose="020F0502020204030204" pitchFamily="34" charset="0"/>
              <a:ea typeface="Calibri" panose="020F0502020204030204" pitchFamily="34" charset="0"/>
              <a:cs typeface="Arial" panose="020B0604020202020204" pitchFamily="34" charset="0"/>
            </a:rPr>
            <a:t> price increase and level of compensation</a:t>
          </a:r>
          <a:endParaRPr lang="en-GB" sz="1600" kern="1200" dirty="0">
            <a:effectLst/>
            <a:latin typeface="Calibri" panose="020F0502020204030204" pitchFamily="34" charset="0"/>
            <a:ea typeface="Calibri" panose="020F0502020204030204" pitchFamily="34" charset="0"/>
            <a:cs typeface="Arial" panose="020B0604020202020204" pitchFamily="34" charset="0"/>
          </a:endParaRPr>
        </a:p>
      </dsp:txBody>
      <dsp:txXfrm>
        <a:off x="8383148" y="1187454"/>
        <a:ext cx="2450021" cy="355134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CCF61-3DB4-43C7-B595-463B6E43E73B}" type="datetimeFigureOut">
              <a:rPr lang="en-US" smtClean="0"/>
              <a:t>4/4/2022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B220A-A9F7-4537-B05D-B0170460B1A0}" type="slidenum">
              <a:rPr lang="en-US" smtClean="0"/>
              <a:t>‹#›</a:t>
            </a:fld>
            <a:endParaRPr lang="en-US"/>
          </a:p>
        </p:txBody>
      </p:sp>
    </p:spTree>
    <p:extLst>
      <p:ext uri="{BB962C8B-B14F-4D97-AF65-F5344CB8AC3E}">
        <p14:creationId xmlns:p14="http://schemas.microsoft.com/office/powerpoint/2010/main" val="294642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dirty="0"/>
              <a:t>Webinar preparation</a:t>
            </a:r>
          </a:p>
          <a:p>
            <a:pPr marL="171450" indent="-171450">
              <a:buFont typeface="Arial" panose="020B0604020202020204" pitchFamily="34" charset="0"/>
              <a:buChar char="•"/>
            </a:pPr>
            <a:r>
              <a:rPr lang="en-GB" b="0" noProof="0" dirty="0"/>
              <a:t>Store the Power Point Presentation that will be presented </a:t>
            </a:r>
            <a:r>
              <a:rPr lang="en-GB" b="1" noProof="0" dirty="0"/>
              <a:t>locally on your computer</a:t>
            </a:r>
          </a:p>
          <a:p>
            <a:pPr marL="171450" indent="-171450">
              <a:buFont typeface="Arial" panose="020B0604020202020204" pitchFamily="34" charset="0"/>
              <a:buChar char="•"/>
            </a:pPr>
            <a:r>
              <a:rPr lang="en-GB" b="0" noProof="0" dirty="0"/>
              <a:t>Check the </a:t>
            </a:r>
            <a:r>
              <a:rPr lang="en-GB" b="1" noProof="0" dirty="0"/>
              <a:t>camera and light conditions </a:t>
            </a:r>
            <a:r>
              <a:rPr lang="en-GB" b="0" noProof="0" dirty="0"/>
              <a:t>as well as the </a:t>
            </a:r>
            <a:r>
              <a:rPr lang="en-GB" b="1" noProof="0" dirty="0"/>
              <a:t>audio quality </a:t>
            </a:r>
            <a:r>
              <a:rPr lang="en-GB" b="0" noProof="0" dirty="0"/>
              <a:t>before the webinar.</a:t>
            </a:r>
          </a:p>
          <a:p>
            <a:pPr marL="171450" indent="-171450">
              <a:buFont typeface="Arial" panose="020B0604020202020204" pitchFamily="34" charset="0"/>
              <a:buChar char="•"/>
            </a:pPr>
            <a:r>
              <a:rPr lang="en-GB" b="0" noProof="0" dirty="0"/>
              <a:t>Familiarize with the webinar platform, especially with the functions for screen sharing and screen recording. </a:t>
            </a:r>
          </a:p>
          <a:p>
            <a:pPr marL="171450" indent="-171450">
              <a:buFont typeface="Arial" panose="020B0604020202020204" pitchFamily="34" charset="0"/>
              <a:buChar char="•"/>
            </a:pPr>
            <a:r>
              <a:rPr lang="en-US" b="0" noProof="0" dirty="0"/>
              <a:t>Screen sharing: 1. Start presentation mode in Power Point, 2. Share screen in Zoom selecting ‘Power Point Slide Show’.</a:t>
            </a:r>
            <a:endParaRPr lang="en-GB" b="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Please advise your family members before the workshop to avoid using the internet connection during the webinar.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noProof="0" dirty="0"/>
              <a:t>Turn of apps on your computer that utilize the internet connection.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noProof="0" dirty="0"/>
              <a:t>Print out a participant list </a:t>
            </a:r>
            <a:r>
              <a:rPr lang="en-US" b="0" noProof="0" dirty="0"/>
              <a:t>with names and organizations for taking notes during the welcome session. The list can be useful for namely referring to participants during the discussion with additional background information.</a:t>
            </a:r>
          </a:p>
          <a:p>
            <a:pPr marL="171450" indent="-171450">
              <a:buFont typeface="Arial" panose="020B0604020202020204" pitchFamily="34" charset="0"/>
              <a:buChar char="•"/>
            </a:pPr>
            <a:r>
              <a:rPr lang="en-GB" b="0" noProof="0" dirty="0"/>
              <a:t>Moderator starts the webinar by sharing the </a:t>
            </a:r>
            <a:r>
              <a:rPr lang="en-GB" b="1" noProof="0" dirty="0"/>
              <a:t>application view of Power Point</a:t>
            </a:r>
            <a:r>
              <a:rPr lang="en-GB" b="0" noProof="0" dirty="0"/>
              <a:t>.</a:t>
            </a:r>
          </a:p>
          <a:p>
            <a:endParaRPr lang="en-GB" b="1" noProof="0" dirty="0"/>
          </a:p>
          <a:p>
            <a:r>
              <a:rPr lang="en-GB" b="1" noProof="0" dirty="0"/>
              <a:t>Contingency planning for connection issues</a:t>
            </a:r>
          </a:p>
          <a:p>
            <a:pPr marL="171450" indent="-171450">
              <a:buFont typeface="Arial" panose="020B0604020202020204" pitchFamily="34" charset="0"/>
              <a:buChar char="•"/>
            </a:pPr>
            <a:r>
              <a:rPr lang="en-US" b="1" noProof="0" dirty="0"/>
              <a:t>Dealing with light connection issues:</a:t>
            </a:r>
            <a:r>
              <a:rPr lang="en-US" b="0" noProof="0" dirty="0"/>
              <a:t> Turn of the video feature for the moderator and turn of any other apps that might use the internet connection. Ask for a brief break and ask your family to stop using the internet connection if possible.</a:t>
            </a:r>
          </a:p>
          <a:p>
            <a:pPr marL="171450" indent="-171450">
              <a:buFont typeface="Arial" panose="020B0604020202020204" pitchFamily="34" charset="0"/>
              <a:buChar char="•"/>
            </a:pPr>
            <a:r>
              <a:rPr lang="en-US" b="1" noProof="0" dirty="0"/>
              <a:t>Dealing with strong connection issues: </a:t>
            </a:r>
            <a:r>
              <a:rPr lang="en-US" b="0" noProof="0" dirty="0"/>
              <a:t>Announces that the session has to be canceled due to the connection issues and that there will be further notice via email. Also leave a message in the chat box.</a:t>
            </a:r>
            <a:endParaRPr lang="en-GB" b="0" noProof="0" dirty="0"/>
          </a:p>
        </p:txBody>
      </p:sp>
      <p:sp>
        <p:nvSpPr>
          <p:cNvPr id="4" name="Slide Number Placeholder 3"/>
          <p:cNvSpPr>
            <a:spLocks noGrp="1"/>
          </p:cNvSpPr>
          <p:nvPr>
            <p:ph type="sldNum" sz="quarter" idx="5"/>
          </p:nvPr>
        </p:nvSpPr>
        <p:spPr/>
        <p:txBody>
          <a:bodyPr/>
          <a:lstStyle/>
          <a:p>
            <a:fld id="{781D8ED1-52C1-42D5-9F1C-467F98D1CC28}" type="slidenum">
              <a:rPr lang="en-US" smtClean="0"/>
              <a:t>1</a:t>
            </a:fld>
            <a:endParaRPr lang="en-US"/>
          </a:p>
        </p:txBody>
      </p:sp>
    </p:spTree>
    <p:extLst>
      <p:ext uri="{BB962C8B-B14F-4D97-AF65-F5344CB8AC3E}">
        <p14:creationId xmlns:p14="http://schemas.microsoft.com/office/powerpoint/2010/main" val="241237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noProof="0"/>
              <a:t>Notes for presentation</a:t>
            </a:r>
          </a:p>
          <a:p>
            <a:pPr marL="171450" indent="-171450">
              <a:buFont typeface="Arial" panose="020B0604020202020204" pitchFamily="34" charset="0"/>
              <a:buChar char="•"/>
            </a:pPr>
            <a:r>
              <a:rPr lang="en-GB" noProof="0"/>
              <a:t>Comparing the starting point in 2007 with the current situation allows for the conclusion that the process of defining and shaping policy instruments has been faster and more successful than expected</a:t>
            </a:r>
          </a:p>
          <a:p>
            <a:pPr marL="171450" indent="-171450">
              <a:buFont typeface="Arial" panose="020B0604020202020204" pitchFamily="34" charset="0"/>
              <a:buChar char="•"/>
            </a:pPr>
            <a:r>
              <a:rPr lang="en-GB" noProof="0"/>
              <a:t>However, the comparison also shows that the </a:t>
            </a:r>
            <a:r>
              <a:rPr lang="en-GB" b="1" noProof="0"/>
              <a:t>implementation of these policy instruments is very unevenly distributed among EU MS </a:t>
            </a:r>
            <a:r>
              <a:rPr lang="en-GB" noProof="0"/>
              <a:t>and </a:t>
            </a:r>
            <a:r>
              <a:rPr lang="en-GB" b="1" noProof="0"/>
              <a:t>to slow for target achievement on EU level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noProof="0"/>
              <a:t>Comparing the progress of EU MS on an overall level, many </a:t>
            </a:r>
            <a:r>
              <a:rPr lang="en-GB" b="1" noProof="0"/>
              <a:t>ups-and-downs in the level of ambition of energy policies </a:t>
            </a:r>
            <a:r>
              <a:rPr lang="en-GB" noProof="0"/>
              <a:t>were observed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noProof="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noProof="0"/>
              <a:t>Background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noProof="0"/>
              <a:t>In 2007, when the National Energy Efficiency Action Plan (NEEAP) process started, hardly any proven energy efficiency (EE) policy instruments were in the implementation stage. Many approaches were still rather theoretical, and it was often doubted whether broad EE policies could address the complex savings potentials across the various sectors (prominent example: it was generally assumed that supplier obligations could only deliver for highly standardized potentials in the building sector, but practice showed that they also successfully tapped large and complex industrial potentials). A decade later, after the third set of NEEAPs had been prepared, an impressive tool box of EE policies had evolved. Many of the instruments can be characterized as ‘good practice’. It has been proven that through the NEEAPs member states succeeded in developing well designed EE policies. The decentral approach across the EU MS has positively contributed to the variety of approaches and provides a rich source for mutual learning. Nevertheless, even a well-designed instrument is bound to fail or remain far behind its potential when implementation is lagging behind or done in a half-hearted manner (stop-and-go, frequent changes, </a:t>
            </a:r>
            <a:r>
              <a:rPr lang="en-US" noProof="0" err="1"/>
              <a:t>intransparency</a:t>
            </a:r>
            <a:r>
              <a:rPr lang="en-US" noProof="0"/>
              <a:t>, high transaction cost etc.). </a:t>
            </a:r>
            <a:endParaRPr lang="en-GB" noProof="0"/>
          </a:p>
        </p:txBody>
      </p:sp>
      <p:sp>
        <p:nvSpPr>
          <p:cNvPr id="4" name="Slide Number Placeholder 3"/>
          <p:cNvSpPr>
            <a:spLocks noGrp="1"/>
          </p:cNvSpPr>
          <p:nvPr>
            <p:ph type="sldNum" sz="quarter" idx="5"/>
          </p:nvPr>
        </p:nvSpPr>
        <p:spPr/>
        <p:txBody>
          <a:bodyPr/>
          <a:lstStyle/>
          <a:p>
            <a:fld id="{781D8ED1-52C1-42D5-9F1C-467F98D1CC28}" type="slidenum">
              <a:rPr lang="en-US" smtClean="0"/>
              <a:t>2</a:t>
            </a:fld>
            <a:endParaRPr lang="en-US"/>
          </a:p>
        </p:txBody>
      </p:sp>
    </p:spTree>
    <p:extLst>
      <p:ext uri="{BB962C8B-B14F-4D97-AF65-F5344CB8AC3E}">
        <p14:creationId xmlns:p14="http://schemas.microsoft.com/office/powerpoint/2010/main" val="4114779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C06AD-95E5-4BD8-9DAB-5478AAAB4B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8B1C3B-68EE-4DBC-96E4-90CBBCE89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5EE1A1-E375-41BB-ABAC-4C6D70108136}"/>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5" name="Footer Placeholder 4">
            <a:extLst>
              <a:ext uri="{FF2B5EF4-FFF2-40B4-BE49-F238E27FC236}">
                <a16:creationId xmlns:a16="http://schemas.microsoft.com/office/drawing/2014/main" id="{E9747EFD-2EDA-421E-A1C8-5EBB75E0D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F6E4F0-5C13-4266-AD94-1E75944E9794}"/>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661480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62CAF-74A7-4E40-9CC3-E2D376A3FC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9BA632-D66E-4197-B204-E7A5BEB23B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6C9997-D91A-4570-8BC3-E514CDCA09E6}"/>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5" name="Footer Placeholder 4">
            <a:extLst>
              <a:ext uri="{FF2B5EF4-FFF2-40B4-BE49-F238E27FC236}">
                <a16:creationId xmlns:a16="http://schemas.microsoft.com/office/drawing/2014/main" id="{87F5BDDD-A907-44FD-AF77-C7A470C5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E9161-E487-4CBF-9377-0B8D8673722D}"/>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1799424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8ADD29-9300-4A1E-AC73-1C4B11739D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E2AF73-E9DA-41E8-8C44-2001344011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0F191F-1C0A-4B0A-A673-5F1E160F5840}"/>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5" name="Footer Placeholder 4">
            <a:extLst>
              <a:ext uri="{FF2B5EF4-FFF2-40B4-BE49-F238E27FC236}">
                <a16:creationId xmlns:a16="http://schemas.microsoft.com/office/drawing/2014/main" id="{98A263DB-5DC4-4986-B8C8-7BB61DBCB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0833C-6F6D-43FD-A8BE-FBB9B92C299D}"/>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493500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96D17-665D-47C9-BCE8-82DD0F01D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6B4600-BC14-48E2-9A0E-1AFDE41E80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7A24CD-7840-498B-91FE-53DEC1DB47A5}"/>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5" name="Footer Placeholder 4">
            <a:extLst>
              <a:ext uri="{FF2B5EF4-FFF2-40B4-BE49-F238E27FC236}">
                <a16:creationId xmlns:a16="http://schemas.microsoft.com/office/drawing/2014/main" id="{2AE65EC9-456F-4975-A8E0-EF0E5B51C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AF1247-0906-4FF2-A7FD-0EFF516AAD53}"/>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81705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1E7C-D0E5-4B8F-A03E-18C59CFCBB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86691A-B238-4A76-906F-760E19FD0A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3EA6E-B20B-4B05-9782-52CD38773117}"/>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5" name="Footer Placeholder 4">
            <a:extLst>
              <a:ext uri="{FF2B5EF4-FFF2-40B4-BE49-F238E27FC236}">
                <a16:creationId xmlns:a16="http://schemas.microsoft.com/office/drawing/2014/main" id="{F2EBDC64-7BD1-4793-B718-E9A1FF3B27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30BCF-BCA2-4853-95A7-CA14CD367523}"/>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147290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A90A3-2362-416E-B920-A1933A3B0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9E002C-39DD-4C80-AB65-65B0898DB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F32306-3F0F-4751-AB7F-9A824291B9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A1501D5-4910-43AC-A062-C095793ADEB1}"/>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6" name="Footer Placeholder 5">
            <a:extLst>
              <a:ext uri="{FF2B5EF4-FFF2-40B4-BE49-F238E27FC236}">
                <a16:creationId xmlns:a16="http://schemas.microsoft.com/office/drawing/2014/main" id="{94549968-992F-4430-B27C-B47545D67D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E3FBD-C142-4BA1-A711-1673E81684E5}"/>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2929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9CA4-9AFD-4263-A0F9-E1EC1220B6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BA9463-DB3C-42E5-BEA6-F89EDFCAC4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EC561C-5D51-462D-8E93-D547519D3A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474512-4384-4DF9-816C-4C82BC500F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7C623-A74E-470F-8500-09F08C15CF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F9A84F-CEDC-4643-88A9-EAE08CEE33D9}"/>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8" name="Footer Placeholder 7">
            <a:extLst>
              <a:ext uri="{FF2B5EF4-FFF2-40B4-BE49-F238E27FC236}">
                <a16:creationId xmlns:a16="http://schemas.microsoft.com/office/drawing/2014/main" id="{FF9ACDDA-C209-4864-85CA-CAA597D7D6C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FDEB30-676F-49CF-85F6-76B2EAC461CC}"/>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046625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FD62B-035C-4AF9-B019-EC1CFBD466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52B069-8F3F-4E7E-A648-EFA73741D29B}"/>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4" name="Footer Placeholder 3">
            <a:extLst>
              <a:ext uri="{FF2B5EF4-FFF2-40B4-BE49-F238E27FC236}">
                <a16:creationId xmlns:a16="http://schemas.microsoft.com/office/drawing/2014/main" id="{0C31E572-6CCF-4032-9F97-7B5BA303C5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9C91B3-2093-4CC1-B2E8-DD65C2663D08}"/>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354455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2EA4C-CCE3-40AC-B0D2-B811E9DA9B46}"/>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3" name="Footer Placeholder 2">
            <a:extLst>
              <a:ext uri="{FF2B5EF4-FFF2-40B4-BE49-F238E27FC236}">
                <a16:creationId xmlns:a16="http://schemas.microsoft.com/office/drawing/2014/main" id="{7FE53710-E8AC-44A8-9D62-56F1710F1DB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E22765-CE39-424A-836D-73593857D694}"/>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3660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6C0B-98A0-42AE-A88C-5511DA2CC4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100576-0042-444A-8D89-CA94F7E213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2BE24C-FE00-4BC2-B853-CAFD09DEC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B6F318-74A1-4BFE-BC26-5B71B1E4DB8D}"/>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6" name="Footer Placeholder 5">
            <a:extLst>
              <a:ext uri="{FF2B5EF4-FFF2-40B4-BE49-F238E27FC236}">
                <a16:creationId xmlns:a16="http://schemas.microsoft.com/office/drawing/2014/main" id="{EAFD1DF9-2593-49B1-88FA-2D2E2F4FAB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6EB62-2C37-45C3-A925-F9E8DDE0FA68}"/>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265901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A16C4-9B2E-4693-8AE3-BEAF3E7E3B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E8AC87-224C-4351-8A32-D044A0CF0E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0B9084-EAE4-40F7-86C1-019AB0839D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D737D4-BE73-42C6-967B-DF05BC37E4A3}"/>
              </a:ext>
            </a:extLst>
          </p:cNvPr>
          <p:cNvSpPr>
            <a:spLocks noGrp="1"/>
          </p:cNvSpPr>
          <p:nvPr>
            <p:ph type="dt" sz="half" idx="10"/>
          </p:nvPr>
        </p:nvSpPr>
        <p:spPr/>
        <p:txBody>
          <a:bodyPr/>
          <a:lstStyle/>
          <a:p>
            <a:fld id="{0910EF25-B7CF-41CE-AF68-6DED09BE5461}" type="datetimeFigureOut">
              <a:rPr lang="en-US" smtClean="0"/>
              <a:t>4/4/2022</a:t>
            </a:fld>
            <a:endParaRPr lang="en-US"/>
          </a:p>
        </p:txBody>
      </p:sp>
      <p:sp>
        <p:nvSpPr>
          <p:cNvPr id="6" name="Footer Placeholder 5">
            <a:extLst>
              <a:ext uri="{FF2B5EF4-FFF2-40B4-BE49-F238E27FC236}">
                <a16:creationId xmlns:a16="http://schemas.microsoft.com/office/drawing/2014/main" id="{07BE4375-D3E0-49E7-AB4F-1A9A4033F6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C04CC-7755-4D48-8E57-F48603273E42}"/>
              </a:ext>
            </a:extLst>
          </p:cNvPr>
          <p:cNvSpPr>
            <a:spLocks noGrp="1"/>
          </p:cNvSpPr>
          <p:nvPr>
            <p:ph type="sldNum" sz="quarter" idx="12"/>
          </p:nvPr>
        </p:nvSpPr>
        <p:spPr/>
        <p:txBody>
          <a:bodyPr/>
          <a:lstStyle/>
          <a:p>
            <a:fld id="{09DD9706-88CE-4D90-9D5E-E67B4485F8F9}" type="slidenum">
              <a:rPr lang="en-US" smtClean="0"/>
              <a:t>‹#›</a:t>
            </a:fld>
            <a:endParaRPr lang="en-US"/>
          </a:p>
        </p:txBody>
      </p:sp>
    </p:spTree>
    <p:extLst>
      <p:ext uri="{BB962C8B-B14F-4D97-AF65-F5344CB8AC3E}">
        <p14:creationId xmlns:p14="http://schemas.microsoft.com/office/powerpoint/2010/main" val="296229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53B0A4C-BFB2-4A19-A278-2BBA4AD13019}"/>
              </a:ext>
            </a:extLst>
          </p:cNvPr>
          <p:cNvGraphicFramePr>
            <a:graphicFrameLocks noChangeAspect="1"/>
          </p:cNvGraphicFramePr>
          <p:nvPr userDrawn="1">
            <p:custDataLst>
              <p:tags r:id="rId14"/>
            </p:custDataLst>
            <p:extLst>
              <p:ext uri="{D42A27DB-BD31-4B8C-83A1-F6EECF244321}">
                <p14:modId xmlns:p14="http://schemas.microsoft.com/office/powerpoint/2010/main" val="199093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8" name="think-cell Slide" r:id="rId16" imgW="359" imgH="360" progId="TCLayout.ActiveDocument.1">
                  <p:embed/>
                </p:oleObj>
              </mc:Choice>
              <mc:Fallback>
                <p:oleObj name="think-cell Slide" r:id="rId16" imgW="359" imgH="360" progId="TCLayout.ActiveDocument.1">
                  <p:embed/>
                  <p:pic>
                    <p:nvPicPr>
                      <p:cNvPr id="10" name="Object 9" hidden="1">
                        <a:extLst>
                          <a:ext uri="{FF2B5EF4-FFF2-40B4-BE49-F238E27FC236}">
                            <a16:creationId xmlns:a16="http://schemas.microsoft.com/office/drawing/2014/main" id="{E53B0A4C-BFB2-4A19-A278-2BBA4AD13019}"/>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F8A03DD-D081-4B27-9EB9-F80488D804E0}"/>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US" sz="4400" b="0" i="0" baseline="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AB4643C-B76F-4EF5-A6F0-18AAB91B8B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F35A25-C296-455D-A2A9-A9713EDDE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0B987-F543-44D4-AC02-6E85740D3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0EF25-B7CF-41CE-AF68-6DED09BE5461}" type="datetimeFigureOut">
              <a:rPr lang="en-US" smtClean="0"/>
              <a:t>4/4/2022</a:t>
            </a:fld>
            <a:endParaRPr lang="en-US"/>
          </a:p>
        </p:txBody>
      </p:sp>
      <p:sp>
        <p:nvSpPr>
          <p:cNvPr id="5" name="Footer Placeholder 4">
            <a:extLst>
              <a:ext uri="{FF2B5EF4-FFF2-40B4-BE49-F238E27FC236}">
                <a16:creationId xmlns:a16="http://schemas.microsoft.com/office/drawing/2014/main" id="{C9F20A24-27D7-4235-837B-908D99CD65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439A7E-9736-462E-AE2B-01D36645A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D9706-88CE-4D90-9D5E-E67B4485F8F9}" type="slidenum">
              <a:rPr lang="en-US" smtClean="0"/>
              <a:t>‹#›</a:t>
            </a:fld>
            <a:endParaRPr lang="en-US"/>
          </a:p>
        </p:txBody>
      </p:sp>
    </p:spTree>
    <p:extLst>
      <p:ext uri="{BB962C8B-B14F-4D97-AF65-F5344CB8AC3E}">
        <p14:creationId xmlns:p14="http://schemas.microsoft.com/office/powerpoint/2010/main" val="301901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3" Type="http://schemas.openxmlformats.org/officeDocument/2006/relationships/tags" Target="../tags/tag5.xml"/><Relationship Id="rId7" Type="http://schemas.openxmlformats.org/officeDocument/2006/relationships/image" Target="../media/image1.emf"/><Relationship Id="rId12" Type="http://schemas.openxmlformats.org/officeDocument/2006/relationships/image" Target="../media/image5.png"/><Relationship Id="rId2" Type="http://schemas.openxmlformats.org/officeDocument/2006/relationships/tags" Target="../tags/tag4.xml"/><Relationship Id="rId16" Type="http://schemas.openxmlformats.org/officeDocument/2006/relationships/image" Target="../media/image9.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4.jpeg"/><Relationship Id="rId5" Type="http://schemas.openxmlformats.org/officeDocument/2006/relationships/notesSlide" Target="../notesSlides/notesSlide1.xml"/><Relationship Id="rId15" Type="http://schemas.openxmlformats.org/officeDocument/2006/relationships/image" Target="../media/image8.png"/><Relationship Id="rId10"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cid:6237c652-fbaa-4099-a64a-f5588581502d@eurprd03.prod.outlook.com" TargetMode="External"/><Relationship Id="rId1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emf"/><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2.xml"/><Relationship Id="rId4"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 Id="rId1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diagramLayout" Target="../diagrams/layout2.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14.png"/><Relationship Id="rId5" Type="http://schemas.openxmlformats.org/officeDocument/2006/relationships/diagramColors" Target="../diagrams/colors2.xml"/><Relationship Id="rId10" Type="http://schemas.openxmlformats.org/officeDocument/2006/relationships/image" Target="../media/image13.svg"/><Relationship Id="rId4" Type="http://schemas.openxmlformats.org/officeDocument/2006/relationships/diagramQuickStyle" Target="../diagrams/quickStyle2.xml"/><Relationship Id="rId9" Type="http://schemas.openxmlformats.org/officeDocument/2006/relationships/image" Target="../media/image12.png"/><Relationship Id="rId14" Type="http://schemas.openxmlformats.org/officeDocument/2006/relationships/image" Target="../media/image1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D24C96-A0AA-49BE-B9E5-1817ABE8D8A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2" name="think-cell Slide" r:id="rId6" imgW="359" imgH="360" progId="TCLayout.ActiveDocument.1">
                  <p:embed/>
                </p:oleObj>
              </mc:Choice>
              <mc:Fallback>
                <p:oleObj name="think-cell Slide" r:id="rId6" imgW="359" imgH="360" progId="TCLayout.ActiveDocument.1">
                  <p:embed/>
                  <p:pic>
                    <p:nvPicPr>
                      <p:cNvPr id="4" name="Object 3" hidden="1">
                        <a:extLst>
                          <a:ext uri="{FF2B5EF4-FFF2-40B4-BE49-F238E27FC236}">
                            <a16:creationId xmlns:a16="http://schemas.microsoft.com/office/drawing/2014/main" id="{E3D24C96-A0AA-49BE-B9E5-1817ABE8D8A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1BE98DF-9DD4-483E-9AF5-F92D9D75076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1600" dirty="0">
              <a:latin typeface="Arial" panose="020B0604020202020204" pitchFamily="34" charset="0"/>
              <a:ea typeface="+mj-ea"/>
              <a:cs typeface="+mj-cs"/>
              <a:sym typeface="Arial" panose="020B0604020202020204" pitchFamily="34" charset="0"/>
            </a:endParaRPr>
          </a:p>
        </p:txBody>
      </p:sp>
      <p:pic>
        <p:nvPicPr>
          <p:cNvPr id="2052" name="Picture 4">
            <a:extLst>
              <a:ext uri="{FF2B5EF4-FFF2-40B4-BE49-F238E27FC236}">
                <a16:creationId xmlns:a16="http://schemas.microsoft.com/office/drawing/2014/main" id="{8731D11B-896B-43D7-BBB0-5ACD70E93B35}"/>
              </a:ext>
            </a:extLst>
          </p:cNvPr>
          <p:cNvPicPr>
            <a:picLocks noChangeAspect="1" noChangeArrowheads="1"/>
          </p:cNvPicPr>
          <p:nvPr/>
        </p:nvPicPr>
        <p:blipFill rotWithShape="1">
          <a:blip r:embed="rId8" r:link="rId9">
            <a:extLst>
              <a:ext uri="{28A0092B-C50C-407E-A947-70E740481C1C}">
                <a14:useLocalDpi xmlns:a14="http://schemas.microsoft.com/office/drawing/2010/main" val="0"/>
              </a:ext>
            </a:extLst>
          </a:blip>
          <a:srcRect b="36498"/>
          <a:stretch>
            <a:fillRect/>
          </a:stretch>
        </p:blipFill>
        <p:spPr bwMode="auto">
          <a:xfrm rot="10800000">
            <a:off x="0" y="0"/>
            <a:ext cx="12192002" cy="588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FDE2350-B2E7-4E45-B1CB-50FC4851507D}"/>
              </a:ext>
            </a:extLst>
          </p:cNvPr>
          <p:cNvSpPr>
            <a:spLocks noGrp="1"/>
          </p:cNvSpPr>
          <p:nvPr>
            <p:ph type="title"/>
          </p:nvPr>
        </p:nvSpPr>
        <p:spPr>
          <a:xfrm>
            <a:off x="114300" y="3263900"/>
            <a:ext cx="10795000" cy="1625600"/>
          </a:xfrm>
          <a:solidFill>
            <a:schemeClr val="bg1">
              <a:alpha val="90000"/>
            </a:schemeClr>
          </a:solidFill>
          <a:ln w="127000" cap="sq" cmpd="thinThick">
            <a:solidFill>
              <a:schemeClr val="bg1"/>
            </a:solidFill>
          </a:ln>
        </p:spPr>
        <p:txBody>
          <a:bodyPr vert="horz" wrap="square" lIns="91440" tIns="45720" rIns="91440" bIns="45720" rtlCol="0" anchor="ctr">
            <a:normAutofit fontScale="90000"/>
          </a:bodyPr>
          <a:lstStyle/>
          <a:p>
            <a:br>
              <a:rPr lang="en-GB" sz="2400" dirty="0"/>
            </a:br>
            <a:br>
              <a:rPr lang="en-GB" sz="2400" dirty="0"/>
            </a:br>
            <a:r>
              <a:rPr lang="en-US" sz="2800" dirty="0"/>
              <a:t>Energy Efficiency Watch 4 - The impact of </a:t>
            </a:r>
            <a:r>
              <a:rPr lang="en-US" sz="2800" b="1" dirty="0"/>
              <a:t>narratives</a:t>
            </a:r>
            <a:r>
              <a:rPr lang="en-US" sz="2800" dirty="0"/>
              <a:t> on </a:t>
            </a:r>
            <a:r>
              <a:rPr lang="en-US" sz="2800" b="1" dirty="0"/>
              <a:t>effective policy implementation</a:t>
            </a:r>
            <a:br>
              <a:rPr lang="en-GB" sz="3600" dirty="0"/>
            </a:br>
            <a:r>
              <a:rPr lang="en-GB" sz="1800" dirty="0">
                <a:solidFill>
                  <a:schemeClr val="bg1"/>
                </a:solidFill>
              </a:rPr>
              <a:t>s</a:t>
            </a:r>
            <a:br>
              <a:rPr lang="en-GB" sz="3600" dirty="0"/>
            </a:br>
            <a:r>
              <a:rPr lang="en-GB" sz="2000" dirty="0"/>
              <a:t>Daniel Becker &amp; Malte Gephart, Guidehouse</a:t>
            </a:r>
            <a:br>
              <a:rPr lang="en-GB" sz="2000" dirty="0"/>
            </a:br>
            <a:r>
              <a:rPr lang="en-GB" sz="2000" dirty="0"/>
              <a:t>5 </a:t>
            </a:r>
            <a:r>
              <a:rPr lang="en-GB" sz="1800" dirty="0"/>
              <a:t>April 2022 </a:t>
            </a:r>
            <a:br>
              <a:rPr lang="en-GB" sz="2400" dirty="0"/>
            </a:br>
            <a:br>
              <a:rPr lang="en-GB" sz="2400" dirty="0"/>
            </a:br>
            <a:endParaRPr lang="en-GB" sz="2400" dirty="0">
              <a:solidFill>
                <a:schemeClr val="tx1">
                  <a:lumMod val="75000"/>
                  <a:lumOff val="25000"/>
                </a:schemeClr>
              </a:solidFill>
            </a:endParaRPr>
          </a:p>
        </p:txBody>
      </p:sp>
      <p:pic>
        <p:nvPicPr>
          <p:cNvPr id="14" name="Picture 3">
            <a:extLst>
              <a:ext uri="{FF2B5EF4-FFF2-40B4-BE49-F238E27FC236}">
                <a16:creationId xmlns:a16="http://schemas.microsoft.com/office/drawing/2014/main" id="{9FE3F47B-7A3F-492C-8437-62317C8CA2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4031" t="35321" r="76151"/>
          <a:stretch>
            <a:fillRect/>
          </a:stretch>
        </p:blipFill>
        <p:spPr bwMode="auto">
          <a:xfrm>
            <a:off x="9176476" y="6136058"/>
            <a:ext cx="1665712" cy="5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logo_EUFORES.jpg">
            <a:extLst>
              <a:ext uri="{FF2B5EF4-FFF2-40B4-BE49-F238E27FC236}">
                <a16:creationId xmlns:a16="http://schemas.microsoft.com/office/drawing/2014/main" id="{EF66602C-6F67-4C03-8C46-317A4575CA61}"/>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67219" y="6048395"/>
            <a:ext cx="764272" cy="717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F:\Info\_Logos\Fedarene_2.png">
            <a:extLst>
              <a:ext uri="{FF2B5EF4-FFF2-40B4-BE49-F238E27FC236}">
                <a16:creationId xmlns:a16="http://schemas.microsoft.com/office/drawing/2014/main" id="{1452D21B-92F9-4912-8B68-6D416745E37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66204" y="6170373"/>
            <a:ext cx="1528158" cy="47315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Navigant (@navigant) | Twitter">
            <a:extLst>
              <a:ext uri="{FF2B5EF4-FFF2-40B4-BE49-F238E27FC236}">
                <a16:creationId xmlns:a16="http://schemas.microsoft.com/office/drawing/2014/main" id="{644F76BC-C342-4E05-A669-7949A8D74632}"/>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5609" t="34494" r="5415" b="35557"/>
          <a:stretch/>
        </p:blipFill>
        <p:spPr bwMode="auto">
          <a:xfrm>
            <a:off x="5877351" y="6164688"/>
            <a:ext cx="1528158" cy="51437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3925077E-C6DE-4469-A343-F42704A908D2}"/>
              </a:ext>
            </a:extLst>
          </p:cNvPr>
          <p:cNvSpPr txBox="1"/>
          <p:nvPr/>
        </p:nvSpPr>
        <p:spPr>
          <a:xfrm>
            <a:off x="7132319" y="58860"/>
            <a:ext cx="4383405" cy="400110"/>
          </a:xfrm>
          <a:prstGeom prst="rect">
            <a:avLst/>
          </a:prstGeom>
          <a:noFill/>
        </p:spPr>
        <p:txBody>
          <a:bodyPr wrap="square" rtlCol="0">
            <a:spAutoFit/>
          </a:bodyPr>
          <a:lstStyle/>
          <a:p>
            <a:r>
              <a:rPr lang="en-US" sz="1000" dirty="0">
                <a:solidFill>
                  <a:srgbClr val="002060"/>
                </a:solidFill>
              </a:rPr>
              <a:t>This project has received funding from the European Union’s Horizon 2020 research and innovation </a:t>
            </a:r>
            <a:r>
              <a:rPr lang="en-US" sz="1000" dirty="0" err="1">
                <a:solidFill>
                  <a:srgbClr val="002060"/>
                </a:solidFill>
              </a:rPr>
              <a:t>programme</a:t>
            </a:r>
            <a:r>
              <a:rPr lang="en-US" sz="1000" dirty="0">
                <a:solidFill>
                  <a:srgbClr val="002060"/>
                </a:solidFill>
              </a:rPr>
              <a:t> under grant agreement No 847153.</a:t>
            </a:r>
          </a:p>
        </p:txBody>
      </p:sp>
      <p:pic>
        <p:nvPicPr>
          <p:cNvPr id="13" name="Picture 91" descr="F:\Info\_Logos\ESV-neu\ESV_ohne_HG_kl.jpg">
            <a:extLst>
              <a:ext uri="{FF2B5EF4-FFF2-40B4-BE49-F238E27FC236}">
                <a16:creationId xmlns:a16="http://schemas.microsoft.com/office/drawing/2014/main" id="{243A5A1B-ED0E-4D23-ABA6-6EC5580990F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462662" y="6013058"/>
            <a:ext cx="1273515" cy="7895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he EU flag">
            <a:extLst>
              <a:ext uri="{FF2B5EF4-FFF2-40B4-BE49-F238E27FC236}">
                <a16:creationId xmlns:a16="http://schemas.microsoft.com/office/drawing/2014/main" id="{243181C4-BB5A-4085-95C7-408E61946E32}"/>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582980" y="100921"/>
            <a:ext cx="456705" cy="316739"/>
          </a:xfrm>
          <a:prstGeom prst="rect">
            <a:avLst/>
          </a:prstGeom>
          <a:noFill/>
          <a:ln>
            <a:noFill/>
          </a:ln>
        </p:spPr>
      </p:pic>
      <p:pic>
        <p:nvPicPr>
          <p:cNvPr id="5" name="Picture 4" descr="Project partners">
            <a:extLst>
              <a:ext uri="{FF2B5EF4-FFF2-40B4-BE49-F238E27FC236}">
                <a16:creationId xmlns:a16="http://schemas.microsoft.com/office/drawing/2014/main" id="{01A0A4BA-B547-4B02-BF12-9FCA5D190FA9}"/>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1763" t="20917" r="19968" b="8548"/>
          <a:stretch/>
        </p:blipFill>
        <p:spPr bwMode="auto">
          <a:xfrm>
            <a:off x="10813742" y="6191513"/>
            <a:ext cx="1378258" cy="39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625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AF8C803-1845-4F14-8B22-EBF48A14200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7" name="think-cell Slide" r:id="rId6" imgW="359" imgH="360" progId="TCLayout.ActiveDocument.1">
                  <p:embed/>
                </p:oleObj>
              </mc:Choice>
              <mc:Fallback>
                <p:oleObj name="think-cell Slide" r:id="rId6" imgW="359" imgH="360" progId="TCLayout.ActiveDocument.1">
                  <p:embed/>
                  <p:pic>
                    <p:nvPicPr>
                      <p:cNvPr id="8" name="Object 7" hidden="1">
                        <a:extLst>
                          <a:ext uri="{FF2B5EF4-FFF2-40B4-BE49-F238E27FC236}">
                            <a16:creationId xmlns:a16="http://schemas.microsoft.com/office/drawing/2014/main" id="{EAF8C803-1845-4F14-8B22-EBF48A14200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86923C0-A3C0-43BC-8B0C-DEAFCCE340A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de-DE" sz="4400">
              <a:latin typeface="Arial" panose="020B0604020202020204" pitchFamily="34" charset="0"/>
              <a:ea typeface="+mj-ea"/>
              <a:cs typeface="+mj-cs"/>
              <a:sym typeface="Arial" panose="020B0604020202020204" pitchFamily="34" charset="0"/>
            </a:endParaRPr>
          </a:p>
        </p:txBody>
      </p:sp>
      <p:sp>
        <p:nvSpPr>
          <p:cNvPr id="11" name="Text Placeholder 10">
            <a:extLst>
              <a:ext uri="{FF2B5EF4-FFF2-40B4-BE49-F238E27FC236}">
                <a16:creationId xmlns:a16="http://schemas.microsoft.com/office/drawing/2014/main" id="{50E2EDD7-EEBA-4B54-8B2E-900479AAD4FF}"/>
              </a:ext>
            </a:extLst>
          </p:cNvPr>
          <p:cNvSpPr>
            <a:spLocks noGrp="1"/>
          </p:cNvSpPr>
          <p:nvPr>
            <p:ph type="body" idx="1"/>
          </p:nvPr>
        </p:nvSpPr>
        <p:spPr>
          <a:xfrm>
            <a:off x="836613" y="1724024"/>
            <a:ext cx="3335338" cy="441325"/>
          </a:xfrm>
          <a:solidFill>
            <a:schemeClr val="accent1">
              <a:lumMod val="40000"/>
              <a:lumOff val="60000"/>
            </a:schemeClr>
          </a:solidFill>
        </p:spPr>
        <p:txBody>
          <a:bodyPr/>
          <a:lstStyle/>
          <a:p>
            <a:pPr algn="ctr"/>
            <a:r>
              <a:rPr lang="de-DE"/>
              <a:t>   2007</a:t>
            </a:r>
            <a:endParaRPr lang="en-US"/>
          </a:p>
        </p:txBody>
      </p:sp>
      <p:sp>
        <p:nvSpPr>
          <p:cNvPr id="12" name="Content Placeholder 11">
            <a:extLst>
              <a:ext uri="{FF2B5EF4-FFF2-40B4-BE49-F238E27FC236}">
                <a16:creationId xmlns:a16="http://schemas.microsoft.com/office/drawing/2014/main" id="{7D80635F-B956-444D-BEF3-D6AB7C00B4EF}"/>
              </a:ext>
            </a:extLst>
          </p:cNvPr>
          <p:cNvSpPr>
            <a:spLocks noGrp="1"/>
          </p:cNvSpPr>
          <p:nvPr>
            <p:ph sz="half" idx="2"/>
          </p:nvPr>
        </p:nvSpPr>
        <p:spPr>
          <a:xfrm>
            <a:off x="836613" y="2317750"/>
            <a:ext cx="3335338" cy="3511550"/>
          </a:xfrm>
          <a:solidFill>
            <a:schemeClr val="accent1">
              <a:lumMod val="20000"/>
              <a:lumOff val="80000"/>
            </a:schemeClr>
          </a:solidFill>
        </p:spPr>
        <p:txBody>
          <a:bodyPr anchor="ctr">
            <a:normAutofit/>
          </a:bodyPr>
          <a:lstStyle/>
          <a:p>
            <a:pPr>
              <a:spcBef>
                <a:spcPts val="0"/>
              </a:spcBef>
              <a:spcAft>
                <a:spcPts val="900"/>
              </a:spcAft>
            </a:pPr>
            <a:r>
              <a:rPr lang="en-GB" sz="1800" dirty="0"/>
              <a:t>Hardly any proven energy efficiency policies around when NEEAP process started</a:t>
            </a:r>
          </a:p>
          <a:p>
            <a:pPr>
              <a:spcBef>
                <a:spcPts val="0"/>
              </a:spcBef>
              <a:spcAft>
                <a:spcPts val="900"/>
              </a:spcAft>
            </a:pPr>
            <a:r>
              <a:rPr lang="en-GB" sz="1800" dirty="0"/>
              <a:t>Initially, predominance of info campaigns</a:t>
            </a:r>
          </a:p>
          <a:p>
            <a:pPr>
              <a:spcBef>
                <a:spcPts val="0"/>
              </a:spcBef>
              <a:spcAft>
                <a:spcPts val="900"/>
              </a:spcAft>
            </a:pPr>
            <a:r>
              <a:rPr lang="en-GB" sz="1800" dirty="0"/>
              <a:t>Many approaches still rather theoretical</a:t>
            </a:r>
          </a:p>
          <a:p>
            <a:pPr>
              <a:spcBef>
                <a:spcPts val="0"/>
              </a:spcBef>
              <a:spcAft>
                <a:spcPts val="900"/>
              </a:spcAft>
            </a:pPr>
            <a:r>
              <a:rPr lang="en-GB" sz="1800" dirty="0"/>
              <a:t>Often doubted whether broad energy efficiency policies could address complex savings potentials</a:t>
            </a:r>
          </a:p>
        </p:txBody>
      </p:sp>
      <p:sp>
        <p:nvSpPr>
          <p:cNvPr id="13" name="Text Placeholder 12">
            <a:extLst>
              <a:ext uri="{FF2B5EF4-FFF2-40B4-BE49-F238E27FC236}">
                <a16:creationId xmlns:a16="http://schemas.microsoft.com/office/drawing/2014/main" id="{75A7B095-3A8A-4EEF-AF22-6F230FDEF260}"/>
              </a:ext>
            </a:extLst>
          </p:cNvPr>
          <p:cNvSpPr>
            <a:spLocks noGrp="1"/>
          </p:cNvSpPr>
          <p:nvPr>
            <p:ph type="body" sz="quarter" idx="3"/>
          </p:nvPr>
        </p:nvSpPr>
        <p:spPr>
          <a:xfrm>
            <a:off x="4420118" y="1724024"/>
            <a:ext cx="3351764" cy="441326"/>
          </a:xfrm>
          <a:solidFill>
            <a:schemeClr val="accent1">
              <a:lumMod val="40000"/>
              <a:lumOff val="60000"/>
            </a:schemeClr>
          </a:solidFill>
        </p:spPr>
        <p:txBody>
          <a:bodyPr/>
          <a:lstStyle/>
          <a:p>
            <a:pPr algn="ctr"/>
            <a:r>
              <a:rPr lang="de-DE"/>
              <a:t>   Today</a:t>
            </a:r>
            <a:endParaRPr lang="en-US"/>
          </a:p>
        </p:txBody>
      </p:sp>
      <p:sp>
        <p:nvSpPr>
          <p:cNvPr id="14" name="Content Placeholder 13">
            <a:extLst>
              <a:ext uri="{FF2B5EF4-FFF2-40B4-BE49-F238E27FC236}">
                <a16:creationId xmlns:a16="http://schemas.microsoft.com/office/drawing/2014/main" id="{9C47246C-7A95-4C91-8ABB-D38AB3C95BF6}"/>
              </a:ext>
            </a:extLst>
          </p:cNvPr>
          <p:cNvSpPr>
            <a:spLocks noGrp="1"/>
          </p:cNvSpPr>
          <p:nvPr>
            <p:ph sz="quarter" idx="4"/>
          </p:nvPr>
        </p:nvSpPr>
        <p:spPr>
          <a:xfrm>
            <a:off x="4420118" y="2317749"/>
            <a:ext cx="3351764" cy="3511551"/>
          </a:xfrm>
          <a:solidFill>
            <a:schemeClr val="accent1">
              <a:lumMod val="20000"/>
              <a:lumOff val="80000"/>
            </a:schemeClr>
          </a:solidFill>
        </p:spPr>
        <p:txBody>
          <a:bodyPr anchor="ctr">
            <a:normAutofit/>
          </a:bodyPr>
          <a:lstStyle/>
          <a:p>
            <a:pPr>
              <a:spcBef>
                <a:spcPts val="0"/>
              </a:spcBef>
              <a:spcAft>
                <a:spcPts val="900"/>
              </a:spcAft>
            </a:pPr>
            <a:r>
              <a:rPr lang="en-GB" sz="1800" dirty="0"/>
              <a:t>Impressive toolbox of energy efficiency policy instruments</a:t>
            </a:r>
          </a:p>
          <a:p>
            <a:pPr>
              <a:spcBef>
                <a:spcPts val="0"/>
              </a:spcBef>
              <a:spcAft>
                <a:spcPts val="900"/>
              </a:spcAft>
            </a:pPr>
            <a:r>
              <a:rPr lang="en-GB" sz="1800" dirty="0"/>
              <a:t>Many of them are good practice</a:t>
            </a:r>
          </a:p>
          <a:p>
            <a:pPr>
              <a:spcBef>
                <a:spcPts val="0"/>
              </a:spcBef>
              <a:spcAft>
                <a:spcPts val="900"/>
              </a:spcAft>
            </a:pPr>
            <a:r>
              <a:rPr lang="en-GB" sz="1800" dirty="0"/>
              <a:t>Decentral EU approach provides great variety</a:t>
            </a:r>
            <a:br>
              <a:rPr lang="en-GB" sz="1800" dirty="0"/>
            </a:br>
            <a:endParaRPr lang="en-GB" sz="1800" dirty="0"/>
          </a:p>
          <a:p>
            <a:pPr marL="0" indent="0">
              <a:spcBef>
                <a:spcPts val="0"/>
              </a:spcBef>
              <a:spcAft>
                <a:spcPts val="900"/>
              </a:spcAft>
              <a:buNone/>
            </a:pPr>
            <a:r>
              <a:rPr lang="en-GB" sz="1800" dirty="0"/>
              <a:t>Yes we can: EU-27 has succeeded in developing good energy efficiency policies!</a:t>
            </a:r>
          </a:p>
        </p:txBody>
      </p:sp>
      <p:sp>
        <p:nvSpPr>
          <p:cNvPr id="4" name="Slide Number Placeholder 3">
            <a:extLst>
              <a:ext uri="{FF2B5EF4-FFF2-40B4-BE49-F238E27FC236}">
                <a16:creationId xmlns:a16="http://schemas.microsoft.com/office/drawing/2014/main" id="{C07B95F8-8748-4A22-9778-B3C448BF5102}"/>
              </a:ext>
            </a:extLst>
          </p:cNvPr>
          <p:cNvSpPr>
            <a:spLocks noGrp="1"/>
          </p:cNvSpPr>
          <p:nvPr>
            <p:ph type="sldNum" sz="quarter" idx="12"/>
          </p:nvPr>
        </p:nvSpPr>
        <p:spPr/>
        <p:txBody>
          <a:bodyPr/>
          <a:lstStyle/>
          <a:p>
            <a:fld id="{AA8D29C4-ED04-4742-BD76-BE3650792141}" type="slidenum">
              <a:rPr lang="en-US" smtClean="0"/>
              <a:t>2</a:t>
            </a:fld>
            <a:endParaRPr lang="en-US"/>
          </a:p>
        </p:txBody>
      </p:sp>
      <p:sp>
        <p:nvSpPr>
          <p:cNvPr id="16" name="Title 15">
            <a:extLst>
              <a:ext uri="{FF2B5EF4-FFF2-40B4-BE49-F238E27FC236}">
                <a16:creationId xmlns:a16="http://schemas.microsoft.com/office/drawing/2014/main" id="{A4BC6E05-C146-4A6E-A777-AA4A11736EBF}"/>
              </a:ext>
            </a:extLst>
          </p:cNvPr>
          <p:cNvSpPr>
            <a:spLocks noGrp="1"/>
          </p:cNvSpPr>
          <p:nvPr>
            <p:ph type="title"/>
          </p:nvPr>
        </p:nvSpPr>
        <p:spPr/>
        <p:txBody>
          <a:bodyPr/>
          <a:lstStyle/>
          <a:p>
            <a:r>
              <a:rPr lang="de-DE"/>
              <a:t>Background: Energy Efficiency Watch 1-4</a:t>
            </a:r>
            <a:br>
              <a:rPr lang="de-DE"/>
            </a:br>
            <a:r>
              <a:rPr lang="de-DE" sz="3800" b="1"/>
              <a:t>From policy analysis to the role of narratives</a:t>
            </a:r>
            <a:endParaRPr lang="en-US" dirty="0"/>
          </a:p>
        </p:txBody>
      </p:sp>
      <p:sp>
        <p:nvSpPr>
          <p:cNvPr id="10" name="Text Placeholder 12">
            <a:extLst>
              <a:ext uri="{FF2B5EF4-FFF2-40B4-BE49-F238E27FC236}">
                <a16:creationId xmlns:a16="http://schemas.microsoft.com/office/drawing/2014/main" id="{BD24D1C4-CDE2-49A5-AAC1-1578305071A0}"/>
              </a:ext>
            </a:extLst>
          </p:cNvPr>
          <p:cNvSpPr txBox="1">
            <a:spLocks/>
          </p:cNvSpPr>
          <p:nvPr/>
        </p:nvSpPr>
        <p:spPr>
          <a:xfrm>
            <a:off x="8002036" y="1724024"/>
            <a:ext cx="3351764" cy="441326"/>
          </a:xfrm>
          <a:prstGeom prst="rect">
            <a:avLst/>
          </a:prstGeom>
          <a:solidFill>
            <a:schemeClr val="accent1">
              <a:lumMod val="40000"/>
              <a:lumOff val="60000"/>
            </a:schemeClr>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de-DE" dirty="0"/>
              <a:t>   </a:t>
            </a:r>
            <a:r>
              <a:rPr lang="de-DE" dirty="0" err="1"/>
              <a:t>Why</a:t>
            </a:r>
            <a:r>
              <a:rPr lang="de-DE" dirty="0"/>
              <a:t> narratives?</a:t>
            </a:r>
            <a:endParaRPr lang="en-US" dirty="0"/>
          </a:p>
        </p:txBody>
      </p:sp>
      <p:sp>
        <p:nvSpPr>
          <p:cNvPr id="15" name="Content Placeholder 13">
            <a:extLst>
              <a:ext uri="{FF2B5EF4-FFF2-40B4-BE49-F238E27FC236}">
                <a16:creationId xmlns:a16="http://schemas.microsoft.com/office/drawing/2014/main" id="{4EE4FA3E-D386-48A0-81B9-EF751DA32186}"/>
              </a:ext>
            </a:extLst>
          </p:cNvPr>
          <p:cNvSpPr txBox="1">
            <a:spLocks/>
          </p:cNvSpPr>
          <p:nvPr/>
        </p:nvSpPr>
        <p:spPr>
          <a:xfrm>
            <a:off x="8002036" y="2317749"/>
            <a:ext cx="3351764" cy="3511551"/>
          </a:xfrm>
          <a:prstGeom prst="rect">
            <a:avLst/>
          </a:prstGeom>
          <a:solidFill>
            <a:schemeClr val="accent1">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900"/>
              </a:spcAft>
            </a:pPr>
            <a:r>
              <a:rPr lang="en-US" sz="1800" dirty="0"/>
              <a:t>Enabling narrative: coherent, established story  </a:t>
            </a:r>
          </a:p>
          <a:p>
            <a:pPr>
              <a:spcBef>
                <a:spcPts val="0"/>
              </a:spcBef>
              <a:spcAft>
                <a:spcPts val="900"/>
              </a:spcAft>
            </a:pPr>
            <a:r>
              <a:rPr lang="en-US" sz="1800" dirty="0"/>
              <a:t>Broad acceptance among stakeholders and broader society </a:t>
            </a:r>
          </a:p>
          <a:p>
            <a:pPr>
              <a:spcBef>
                <a:spcPts val="0"/>
              </a:spcBef>
              <a:spcAft>
                <a:spcPts val="900"/>
              </a:spcAft>
            </a:pPr>
            <a:r>
              <a:rPr lang="en-US" sz="1800" dirty="0"/>
              <a:t>Adoption of energy efficiency policy </a:t>
            </a:r>
          </a:p>
          <a:p>
            <a:pPr>
              <a:spcBef>
                <a:spcPts val="0"/>
              </a:spcBef>
              <a:spcAft>
                <a:spcPts val="900"/>
              </a:spcAft>
            </a:pPr>
            <a:r>
              <a:rPr lang="en-US" sz="1800" dirty="0">
                <a:sym typeface="Wingdings" panose="05000000000000000000" pitchFamily="2" charset="2"/>
              </a:rPr>
              <a:t>Proper implementation</a:t>
            </a:r>
            <a:r>
              <a:rPr lang="en-US" sz="1800" dirty="0"/>
              <a:t> </a:t>
            </a:r>
          </a:p>
          <a:p>
            <a:pPr marL="0" indent="0">
              <a:spcBef>
                <a:spcPts val="0"/>
              </a:spcBef>
              <a:spcAft>
                <a:spcPts val="900"/>
              </a:spcAft>
              <a:buNone/>
            </a:pPr>
            <a:r>
              <a:rPr lang="en-GB" sz="1800" dirty="0"/>
              <a:t>Which narratives can help with the choice for and implementation of good EE policies?</a:t>
            </a:r>
            <a:endParaRPr lang="en-GB" sz="1800" b="1" dirty="0"/>
          </a:p>
        </p:txBody>
      </p:sp>
    </p:spTree>
    <p:extLst>
      <p:ext uri="{BB962C8B-B14F-4D97-AF65-F5344CB8AC3E}">
        <p14:creationId xmlns:p14="http://schemas.microsoft.com/office/powerpoint/2010/main" val="402867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bg/>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
                                            <p:txEl>
                                              <p:pRg st="3" end="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bldP spid="12" grpId="0" uiExpand="1" build="p" animBg="1"/>
      <p:bldP spid="13" grpId="0" uiExpand="1" build="p" animBg="1"/>
      <p:bldP spid="14" grpId="0" uiExpand="1" build="p" animBg="1"/>
      <p:bldP spid="10" grpId="0" uiExpand="1" build="p" animBg="1"/>
      <p:bldP spid="15"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e 2">
            <a:extLst>
              <a:ext uri="{FF2B5EF4-FFF2-40B4-BE49-F238E27FC236}">
                <a16:creationId xmlns:a16="http://schemas.microsoft.com/office/drawing/2014/main" id="{93BB3D48-7517-4C12-9CC9-8B6B3743AE55}"/>
              </a:ext>
            </a:extLst>
          </p:cNvPr>
          <p:cNvGraphicFramePr>
            <a:graphicFrameLocks noGrp="1"/>
          </p:cNvGraphicFramePr>
          <p:nvPr>
            <p:extLst>
              <p:ext uri="{D42A27DB-BD31-4B8C-83A1-F6EECF244321}">
                <p14:modId xmlns:p14="http://schemas.microsoft.com/office/powerpoint/2010/main" val="2277400769"/>
              </p:ext>
            </p:extLst>
          </p:nvPr>
        </p:nvGraphicFramePr>
        <p:xfrm>
          <a:off x="234633" y="1540933"/>
          <a:ext cx="11731410" cy="3859870"/>
        </p:xfrm>
        <a:graphic>
          <a:graphicData uri="http://schemas.openxmlformats.org/drawingml/2006/table">
            <a:tbl>
              <a:tblPr firstRow="1" firstCol="1" bandRow="1"/>
              <a:tblGrid>
                <a:gridCol w="1835336">
                  <a:extLst>
                    <a:ext uri="{9D8B030D-6E8A-4147-A177-3AD203B41FA5}">
                      <a16:colId xmlns:a16="http://schemas.microsoft.com/office/drawing/2014/main" val="2732336456"/>
                    </a:ext>
                  </a:extLst>
                </a:gridCol>
                <a:gridCol w="159164">
                  <a:extLst>
                    <a:ext uri="{9D8B030D-6E8A-4147-A177-3AD203B41FA5}">
                      <a16:colId xmlns:a16="http://schemas.microsoft.com/office/drawing/2014/main" val="3769953440"/>
                    </a:ext>
                  </a:extLst>
                </a:gridCol>
                <a:gridCol w="1234333">
                  <a:extLst>
                    <a:ext uri="{9D8B030D-6E8A-4147-A177-3AD203B41FA5}">
                      <a16:colId xmlns:a16="http://schemas.microsoft.com/office/drawing/2014/main" val="1480693902"/>
                    </a:ext>
                  </a:extLst>
                </a:gridCol>
                <a:gridCol w="159164">
                  <a:extLst>
                    <a:ext uri="{9D8B030D-6E8A-4147-A177-3AD203B41FA5}">
                      <a16:colId xmlns:a16="http://schemas.microsoft.com/office/drawing/2014/main" val="4009405923"/>
                    </a:ext>
                  </a:extLst>
                </a:gridCol>
                <a:gridCol w="1234333">
                  <a:extLst>
                    <a:ext uri="{9D8B030D-6E8A-4147-A177-3AD203B41FA5}">
                      <a16:colId xmlns:a16="http://schemas.microsoft.com/office/drawing/2014/main" val="173274718"/>
                    </a:ext>
                  </a:extLst>
                </a:gridCol>
                <a:gridCol w="863688">
                  <a:extLst>
                    <a:ext uri="{9D8B030D-6E8A-4147-A177-3AD203B41FA5}">
                      <a16:colId xmlns:a16="http://schemas.microsoft.com/office/drawing/2014/main" val="1133710171"/>
                    </a:ext>
                  </a:extLst>
                </a:gridCol>
                <a:gridCol w="863688">
                  <a:extLst>
                    <a:ext uri="{9D8B030D-6E8A-4147-A177-3AD203B41FA5}">
                      <a16:colId xmlns:a16="http://schemas.microsoft.com/office/drawing/2014/main" val="999126979"/>
                    </a:ext>
                  </a:extLst>
                </a:gridCol>
                <a:gridCol w="193248">
                  <a:extLst>
                    <a:ext uri="{9D8B030D-6E8A-4147-A177-3AD203B41FA5}">
                      <a16:colId xmlns:a16="http://schemas.microsoft.com/office/drawing/2014/main" val="1696913456"/>
                    </a:ext>
                  </a:extLst>
                </a:gridCol>
                <a:gridCol w="1547440">
                  <a:extLst>
                    <a:ext uri="{9D8B030D-6E8A-4147-A177-3AD203B41FA5}">
                      <a16:colId xmlns:a16="http://schemas.microsoft.com/office/drawing/2014/main" val="1215013642"/>
                    </a:ext>
                  </a:extLst>
                </a:gridCol>
                <a:gridCol w="941991">
                  <a:extLst>
                    <a:ext uri="{9D8B030D-6E8A-4147-A177-3AD203B41FA5}">
                      <a16:colId xmlns:a16="http://schemas.microsoft.com/office/drawing/2014/main" val="3703815179"/>
                    </a:ext>
                  </a:extLst>
                </a:gridCol>
                <a:gridCol w="899675">
                  <a:extLst>
                    <a:ext uri="{9D8B030D-6E8A-4147-A177-3AD203B41FA5}">
                      <a16:colId xmlns:a16="http://schemas.microsoft.com/office/drawing/2014/main" val="3774754241"/>
                    </a:ext>
                  </a:extLst>
                </a:gridCol>
                <a:gridCol w="899675">
                  <a:extLst>
                    <a:ext uri="{9D8B030D-6E8A-4147-A177-3AD203B41FA5}">
                      <a16:colId xmlns:a16="http://schemas.microsoft.com/office/drawing/2014/main" val="2038983404"/>
                    </a:ext>
                  </a:extLst>
                </a:gridCol>
                <a:gridCol w="899675">
                  <a:extLst>
                    <a:ext uri="{9D8B030D-6E8A-4147-A177-3AD203B41FA5}">
                      <a16:colId xmlns:a16="http://schemas.microsoft.com/office/drawing/2014/main" val="935103621"/>
                    </a:ext>
                  </a:extLst>
                </a:gridCol>
              </a:tblGrid>
              <a:tr h="741461">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Topic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GB" sz="1200"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Importance in the public debate (ranking)</a:t>
                      </a: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200" b="1" noProof="0" dirty="0">
                        <a:latin typeface="Arial" panose="020B0604020202020204" pitchFamily="34" charset="0"/>
                        <a:cs typeface="Arial" panose="020B0604020202020204" pitchFamily="34"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Topics linked to energy efficiency (ranking)</a:t>
                      </a:r>
                    </a:p>
                  </a:txBody>
                  <a:tcPr marL="44434" marR="44434"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Positively discussed</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Negatively discussed</a:t>
                      </a:r>
                    </a:p>
                  </a:txBody>
                  <a:tcPr marL="44434" marR="44434"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endParaRPr lang="en-GB" sz="800" b="1" noProof="0" dirty="0">
                        <a:effectLst/>
                        <a:latin typeface="Arial" panose="020B0604020202020204" pitchFamily="34" charset="0"/>
                        <a:ea typeface="Times New Roman" panose="02020603050405020304" pitchFamily="18" charset="0"/>
                        <a:cs typeface="Arial" panose="020B0604020202020204" pitchFamily="34"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Actor group</a:t>
                      </a:r>
                    </a:p>
                  </a:txBody>
                  <a:tcPr marL="44434" marR="44434"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Influence on politics (ranking)</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Supportive of energy transition</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Opinion not known</a:t>
                      </a:r>
                    </a:p>
                  </a:txBody>
                  <a:tcPr marL="44434" marR="44434"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Opposed to energy transition</a:t>
                      </a:r>
                    </a:p>
                  </a:txBody>
                  <a:tcPr marL="44434" marR="44434"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76714248"/>
                  </a:ext>
                </a:extLst>
              </a:tr>
              <a:tr h="445487">
                <a:tc>
                  <a:txBody>
                    <a:bodyPr/>
                    <a:lstStyle/>
                    <a:p>
                      <a:pPr>
                        <a:lnSpc>
                          <a:spcPct val="100000"/>
                        </a:lnSpc>
                      </a:pPr>
                      <a:r>
                        <a:rPr lang="en-GB" sz="1200" b="1" noProof="0">
                          <a:effectLst/>
                          <a:latin typeface="Arial" panose="020B0604020202020204" pitchFamily="34" charset="0"/>
                          <a:ea typeface="Times New Roman" panose="02020603050405020304" pitchFamily="18" charset="0"/>
                          <a:cs typeface="Arial" panose="020B0604020202020204" pitchFamily="34" charset="0"/>
                        </a:rPr>
                        <a:t>Jobs</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381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96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Arial" panose="020B0604020202020204" pitchFamily="34" charset="0"/>
                        </a:rPr>
                        <a:t>72 %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Arial" panose="020B0604020202020204" pitchFamily="34" charset="0"/>
                        </a:rPr>
                        <a:t>28 %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noProof="0" dirty="0">
                          <a:effectLst/>
                          <a:latin typeface="Arial" panose="020B0604020202020204" pitchFamily="34" charset="0"/>
                          <a:ea typeface="Times New Roman" panose="02020603050405020304" pitchFamily="18" charset="0"/>
                          <a:cs typeface="Times New Roman" panose="02020603050405020304" pitchFamily="18" charset="0"/>
                        </a:rPr>
                        <a:t>Associations of large industry</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A96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rPr>
                        <a:t>47 %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13 %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rPr>
                        <a:t>40 %</a:t>
                      </a:r>
                    </a:p>
                  </a:txBody>
                  <a:tcPr marL="44434" marR="107961"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4611887"/>
                  </a:ext>
                </a:extLst>
              </a:tr>
              <a:tr h="445487">
                <a:tc>
                  <a:txBody>
                    <a:bodyPr/>
                    <a:lstStyle/>
                    <a:p>
                      <a:pPr>
                        <a:lnSpc>
                          <a:spcPct val="100000"/>
                        </a:lnSpc>
                      </a:pPr>
                      <a:r>
                        <a:rPr lang="en-GB" sz="1200" b="1" noProof="0">
                          <a:effectLst/>
                          <a:latin typeface="Arial" panose="020B0604020202020204" pitchFamily="34" charset="0"/>
                          <a:ea typeface="Times New Roman" panose="02020603050405020304" pitchFamily="18" charset="0"/>
                          <a:cs typeface="Arial" panose="020B0604020202020204" pitchFamily="34" charset="0"/>
                        </a:rPr>
                        <a:t>Industrial competitiveness</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381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D2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D2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Arial" panose="020B0604020202020204" pitchFamily="34" charset="0"/>
                        </a:rPr>
                        <a:t>63 %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Arial" panose="020B0604020202020204" pitchFamily="34" charset="0"/>
                        </a:rPr>
                        <a:t>37 %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kern="1200" noProof="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Trade Unions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2</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6D2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rPr>
                        <a:t>37 %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40 %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rPr>
                        <a:t>23 %</a:t>
                      </a:r>
                    </a:p>
                  </a:txBody>
                  <a:tcPr marL="44434" marR="107961"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9351314"/>
                  </a:ext>
                </a:extLst>
              </a:tr>
              <a:tr h="445487">
                <a:tc>
                  <a:txBody>
                    <a:bodyPr/>
                    <a:lstStyle/>
                    <a:p>
                      <a:pPr>
                        <a:lnSpc>
                          <a:spcPct val="100000"/>
                        </a:lnSpc>
                      </a:pPr>
                      <a:r>
                        <a:rPr lang="en-GB" sz="1200" b="1" noProof="0" dirty="0">
                          <a:effectLst/>
                          <a:latin typeface="Arial" panose="020B0604020202020204" pitchFamily="34" charset="0"/>
                          <a:ea typeface="Times New Roman" panose="02020603050405020304" pitchFamily="18" charset="0"/>
                          <a:cs typeface="Arial" panose="020B0604020202020204" pitchFamily="34" charset="0"/>
                        </a:rPr>
                        <a:t>Modernisation / investments</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38100" cap="flat" cmpd="sng" algn="ctr">
                      <a:solidFill>
                        <a:srgbClr val="FF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4E1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1</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A96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Arial" panose="020B0604020202020204" pitchFamily="34" charset="0"/>
                        </a:rPr>
                        <a:t>44 %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Arial" panose="020B0604020202020204" pitchFamily="34" charset="0"/>
                        </a:rPr>
                        <a:t>56 %</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effectLst/>
                          <a:latin typeface="Arial" panose="020B0604020202020204" pitchFamily="34" charset="0"/>
                          <a:ea typeface="Times New Roman" panose="02020603050405020304" pitchFamily="18" charset="0"/>
                          <a:cs typeface="Times New Roman" panose="02020603050405020304" pitchFamily="18" charset="0"/>
                        </a:rPr>
                        <a:t>Chambers of Commerce</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B4E150"/>
                    </a:solidFill>
                  </a:tcPr>
                </a:tc>
                <a:tc>
                  <a:txBody>
                    <a:bodyPr/>
                    <a:lstStyle/>
                    <a:p>
                      <a:pPr algn="r">
                        <a:lnSpc>
                          <a:spcPct val="100000"/>
                        </a:lnSpc>
                      </a:pPr>
                      <a:r>
                        <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rPr>
                        <a:t>52 %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28 %</a:t>
                      </a: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rPr>
                        <a:t>20 %</a:t>
                      </a:r>
                    </a:p>
                  </a:txBody>
                  <a:tcPr marL="44434" marR="107961" marT="0" marB="0" anchor="ctr">
                    <a:lnL w="635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635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1031955"/>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Housing / living costs</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5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3</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4E150"/>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Tabloid press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50"/>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rgbClr val="FF0000"/>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1434159"/>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Air quality</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232"/>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4</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AA50"/>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Farmers organisations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232"/>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1810231"/>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Independence from other countries</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5</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3232"/>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NGOs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6</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0000"/>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5319285"/>
                  </a:ext>
                </a:extLst>
              </a:tr>
              <a:tr h="445487">
                <a:tc>
                  <a:txBody>
                    <a:bodyPr/>
                    <a:lstStyle/>
                    <a:p>
                      <a:pPr>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Arial" panose="020B0604020202020204" pitchFamily="34" charset="0"/>
                        </a:rPr>
                        <a:t>Rural development</a:t>
                      </a: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107961"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endParaRPr lang="en-GB" sz="1800" b="1" noProof="0" dirty="0"/>
                    </a:p>
                  </a:txBody>
                  <a:tcPr marL="44434" marR="44434"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en-GB" sz="8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Churches</a:t>
                      </a:r>
                    </a:p>
                  </a:txBody>
                  <a:tcPr marL="107961" marR="107961" marT="0" marB="0" anchor="ctr">
                    <a:lnL w="2857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en-GB" sz="1200" b="1" noProof="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7</a:t>
                      </a:r>
                      <a:endParaRPr lang="en-GB" sz="1200" b="1" noProof="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20000"/>
                    </a:solidFill>
                  </a:tcPr>
                </a:tc>
                <a:tc>
                  <a:txBody>
                    <a:bodyPr/>
                    <a:lstStyle/>
                    <a:p>
                      <a:pPr algn="r">
                        <a:lnSpc>
                          <a:spcPct val="100000"/>
                        </a:lnSpc>
                      </a:pPr>
                      <a:endParaRPr lang="en-GB" sz="1200" b="1" noProof="0" dirty="0">
                        <a:solidFill>
                          <a:srgbClr val="0A965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chemeClr val="bg1">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endParaRPr lang="en-GB" sz="1200" b="1" noProof="0" dirty="0">
                        <a:solidFill>
                          <a:srgbClr val="FF3232"/>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44434" marR="107961" marT="0" marB="0" anchor="ctr">
                    <a:lnL w="63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2050477"/>
                  </a:ext>
                </a:extLst>
              </a:tr>
            </a:tbl>
          </a:graphicData>
        </a:graphic>
      </p:graphicFrame>
      <p:sp>
        <p:nvSpPr>
          <p:cNvPr id="2" name="Rechteck 1">
            <a:extLst>
              <a:ext uri="{FF2B5EF4-FFF2-40B4-BE49-F238E27FC236}">
                <a16:creationId xmlns:a16="http://schemas.microsoft.com/office/drawing/2014/main" id="{6E2376FB-2896-4595-AF94-4BDA3F3F2D09}"/>
              </a:ext>
            </a:extLst>
          </p:cNvPr>
          <p:cNvSpPr/>
          <p:nvPr/>
        </p:nvSpPr>
        <p:spPr>
          <a:xfrm>
            <a:off x="2243330" y="3637190"/>
            <a:ext cx="1209663" cy="1763362"/>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6" name="Rechteck 5">
            <a:extLst>
              <a:ext uri="{FF2B5EF4-FFF2-40B4-BE49-F238E27FC236}">
                <a16:creationId xmlns:a16="http://schemas.microsoft.com/office/drawing/2014/main" id="{ABF62141-1919-445C-B0A5-A5762005911C}"/>
              </a:ext>
            </a:extLst>
          </p:cNvPr>
          <p:cNvSpPr/>
          <p:nvPr/>
        </p:nvSpPr>
        <p:spPr>
          <a:xfrm>
            <a:off x="3635894" y="3636825"/>
            <a:ext cx="2934256" cy="1756164"/>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7" name="Rechteck 6">
            <a:extLst>
              <a:ext uri="{FF2B5EF4-FFF2-40B4-BE49-F238E27FC236}">
                <a16:creationId xmlns:a16="http://schemas.microsoft.com/office/drawing/2014/main" id="{95B68E0A-A563-499F-8055-95E526535DEB}"/>
              </a:ext>
            </a:extLst>
          </p:cNvPr>
          <p:cNvSpPr/>
          <p:nvPr/>
        </p:nvSpPr>
        <p:spPr>
          <a:xfrm>
            <a:off x="6791282" y="3637191"/>
            <a:ext cx="5146139" cy="1756164"/>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8" name="Rechteck 7">
            <a:extLst>
              <a:ext uri="{FF2B5EF4-FFF2-40B4-BE49-F238E27FC236}">
                <a16:creationId xmlns:a16="http://schemas.microsoft.com/office/drawing/2014/main" id="{032DF62B-9D90-4088-B23A-688F3FE4BCB6}"/>
              </a:ext>
            </a:extLst>
          </p:cNvPr>
          <p:cNvSpPr/>
          <p:nvPr/>
        </p:nvSpPr>
        <p:spPr>
          <a:xfrm>
            <a:off x="256345" y="3633592"/>
            <a:ext cx="1799349" cy="1763362"/>
          </a:xfrm>
          <a:prstGeom prst="rect">
            <a:avLst/>
          </a:prstGeom>
          <a:solidFill>
            <a:schemeClr val="bg1">
              <a:lumMod val="50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de-AT">
              <a:solidFill>
                <a:prstClr val="white"/>
              </a:solidFill>
              <a:latin typeface="Calibri" panose="020F0502020204030204"/>
            </a:endParaRPr>
          </a:p>
        </p:txBody>
      </p:sp>
      <p:sp>
        <p:nvSpPr>
          <p:cNvPr id="4" name="Titel 3">
            <a:extLst>
              <a:ext uri="{FF2B5EF4-FFF2-40B4-BE49-F238E27FC236}">
                <a16:creationId xmlns:a16="http://schemas.microsoft.com/office/drawing/2014/main" id="{AF1316E8-E535-4984-9292-1E475509649F}"/>
              </a:ext>
            </a:extLst>
          </p:cNvPr>
          <p:cNvSpPr>
            <a:spLocks noGrp="1"/>
          </p:cNvSpPr>
          <p:nvPr>
            <p:ph type="title"/>
          </p:nvPr>
        </p:nvSpPr>
        <p:spPr>
          <a:xfrm>
            <a:off x="838200" y="265972"/>
            <a:ext cx="10515600" cy="1325563"/>
          </a:xfrm>
        </p:spPr>
        <p:txBody>
          <a:bodyPr/>
          <a:lstStyle/>
          <a:p>
            <a:r>
              <a:rPr lang="en-US" dirty="0"/>
              <a:t>EU27: Key input factors for narrative development</a:t>
            </a:r>
            <a:endParaRPr lang="de-AT" dirty="0"/>
          </a:p>
        </p:txBody>
      </p:sp>
    </p:spTree>
    <p:extLst>
      <p:ext uri="{BB962C8B-B14F-4D97-AF65-F5344CB8AC3E}">
        <p14:creationId xmlns:p14="http://schemas.microsoft.com/office/powerpoint/2010/main" val="131386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854C-4700-41FC-B6E2-488F44509480}"/>
              </a:ext>
            </a:extLst>
          </p:cNvPr>
          <p:cNvSpPr>
            <a:spLocks noGrp="1"/>
          </p:cNvSpPr>
          <p:nvPr>
            <p:ph type="title"/>
          </p:nvPr>
        </p:nvSpPr>
        <p:spPr/>
        <p:txBody>
          <a:bodyPr/>
          <a:lstStyle/>
          <a:p>
            <a:r>
              <a:rPr lang="de-DE" dirty="0"/>
              <a:t>Key Narratives </a:t>
            </a:r>
            <a:r>
              <a:rPr lang="de-DE" dirty="0" err="1"/>
              <a:t>around</a:t>
            </a:r>
            <a:r>
              <a:rPr lang="de-DE" dirty="0"/>
              <a:t> EE</a:t>
            </a:r>
            <a:endParaRPr lang="en-GB" dirty="0"/>
          </a:p>
        </p:txBody>
      </p:sp>
      <p:graphicFrame>
        <p:nvGraphicFramePr>
          <p:cNvPr id="4" name="Diagram 3">
            <a:extLst>
              <a:ext uri="{FF2B5EF4-FFF2-40B4-BE49-F238E27FC236}">
                <a16:creationId xmlns:a16="http://schemas.microsoft.com/office/drawing/2014/main" id="{9A584862-9C4E-441A-948D-78444A8CF8AC}"/>
              </a:ext>
            </a:extLst>
          </p:cNvPr>
          <p:cNvGraphicFramePr/>
          <p:nvPr/>
        </p:nvGraphicFramePr>
        <p:xfrm>
          <a:off x="838199" y="1690688"/>
          <a:ext cx="10515599"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Clipboard Checked outline">
            <a:extLst>
              <a:ext uri="{FF2B5EF4-FFF2-40B4-BE49-F238E27FC236}">
                <a16:creationId xmlns:a16="http://schemas.microsoft.com/office/drawing/2014/main" id="{18256253-1B80-47E9-959B-661618CB13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00212" y="1533525"/>
            <a:ext cx="623888" cy="623888"/>
          </a:xfrm>
          <a:prstGeom prst="rect">
            <a:avLst/>
          </a:prstGeom>
        </p:spPr>
      </p:pic>
      <p:pic>
        <p:nvPicPr>
          <p:cNvPr id="10" name="Graphic 9" descr="Coins outline">
            <a:extLst>
              <a:ext uri="{FF2B5EF4-FFF2-40B4-BE49-F238E27FC236}">
                <a16:creationId xmlns:a16="http://schemas.microsoft.com/office/drawing/2014/main" id="{D9A80CCA-84D1-4C7B-9C71-F4D5B09491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98181" y="1533525"/>
            <a:ext cx="623888" cy="623888"/>
          </a:xfrm>
          <a:prstGeom prst="rect">
            <a:avLst/>
          </a:prstGeom>
        </p:spPr>
      </p:pic>
      <p:pic>
        <p:nvPicPr>
          <p:cNvPr id="12" name="Graphic 11" descr="Transfer outline">
            <a:extLst>
              <a:ext uri="{FF2B5EF4-FFF2-40B4-BE49-F238E27FC236}">
                <a16:creationId xmlns:a16="http://schemas.microsoft.com/office/drawing/2014/main" id="{EDD0D79E-EDF5-48C2-97FD-CA06031C39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69933" y="1533525"/>
            <a:ext cx="623888" cy="623888"/>
          </a:xfrm>
          <a:prstGeom prst="rect">
            <a:avLst/>
          </a:prstGeom>
        </p:spPr>
      </p:pic>
      <p:pic>
        <p:nvPicPr>
          <p:cNvPr id="14" name="Graphic 13" descr="Comment Like outline">
            <a:extLst>
              <a:ext uri="{FF2B5EF4-FFF2-40B4-BE49-F238E27FC236}">
                <a16:creationId xmlns:a16="http://schemas.microsoft.com/office/drawing/2014/main" id="{3A11BA85-B06C-485A-BD28-6D9C965E37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867900" y="1533525"/>
            <a:ext cx="623888" cy="623888"/>
          </a:xfrm>
          <a:prstGeom prst="rect">
            <a:avLst/>
          </a:prstGeom>
        </p:spPr>
      </p:pic>
      <p:sp>
        <p:nvSpPr>
          <p:cNvPr id="15" name="Rectangle 14">
            <a:extLst>
              <a:ext uri="{FF2B5EF4-FFF2-40B4-BE49-F238E27FC236}">
                <a16:creationId xmlns:a16="http://schemas.microsoft.com/office/drawing/2014/main" id="{DD13A9C7-2465-4BE9-AF7C-5F97757B7D4A}"/>
              </a:ext>
            </a:extLst>
          </p:cNvPr>
          <p:cNvSpPr/>
          <p:nvPr/>
        </p:nvSpPr>
        <p:spPr>
          <a:xfrm>
            <a:off x="3438525" y="1409700"/>
            <a:ext cx="2657475" cy="480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0F5DD46-0D3B-41B3-9962-131C8B674036}"/>
              </a:ext>
            </a:extLst>
          </p:cNvPr>
          <p:cNvSpPr/>
          <p:nvPr/>
        </p:nvSpPr>
        <p:spPr>
          <a:xfrm>
            <a:off x="6053139" y="1409700"/>
            <a:ext cx="2657475" cy="480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D578A8-0D90-41B4-8F9D-656F40B7227A}"/>
              </a:ext>
            </a:extLst>
          </p:cNvPr>
          <p:cNvSpPr/>
          <p:nvPr/>
        </p:nvSpPr>
        <p:spPr>
          <a:xfrm>
            <a:off x="8851106" y="1409700"/>
            <a:ext cx="2657475" cy="4802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367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BDD4E-7A3B-4D9A-BF4E-8455A509EADA}"/>
              </a:ext>
            </a:extLst>
          </p:cNvPr>
          <p:cNvSpPr>
            <a:spLocks noGrp="1"/>
          </p:cNvSpPr>
          <p:nvPr>
            <p:ph type="title"/>
          </p:nvPr>
        </p:nvSpPr>
        <p:spPr/>
        <p:txBody>
          <a:bodyPr/>
          <a:lstStyle/>
          <a:p>
            <a:r>
              <a:rPr lang="de-DE" dirty="0" err="1"/>
              <a:t>Overarching</a:t>
            </a:r>
            <a:r>
              <a:rPr lang="de-DE" dirty="0"/>
              <a:t> </a:t>
            </a:r>
            <a:r>
              <a:rPr lang="de-DE" dirty="0" err="1"/>
              <a:t>policy</a:t>
            </a:r>
            <a:r>
              <a:rPr lang="de-DE" dirty="0"/>
              <a:t> </a:t>
            </a:r>
            <a:r>
              <a:rPr lang="de-DE" dirty="0" err="1"/>
              <a:t>recommendations</a:t>
            </a:r>
            <a:endParaRPr lang="en-US" dirty="0"/>
          </a:p>
        </p:txBody>
      </p:sp>
      <p:sp>
        <p:nvSpPr>
          <p:cNvPr id="5" name="Text Placeholder 10">
            <a:extLst>
              <a:ext uri="{FF2B5EF4-FFF2-40B4-BE49-F238E27FC236}">
                <a16:creationId xmlns:a16="http://schemas.microsoft.com/office/drawing/2014/main" id="{4226A566-C8E1-4C3C-BB89-1CFE26E174CF}"/>
              </a:ext>
            </a:extLst>
          </p:cNvPr>
          <p:cNvSpPr txBox="1">
            <a:spLocks/>
          </p:cNvSpPr>
          <p:nvPr/>
        </p:nvSpPr>
        <p:spPr>
          <a:xfrm>
            <a:off x="836612" y="2285999"/>
            <a:ext cx="4764087" cy="441325"/>
          </a:xfrm>
          <a:prstGeom prst="rect">
            <a:avLst/>
          </a:prstGeom>
          <a:solidFill>
            <a:schemeClr val="accent1">
              <a:lumMod val="40000"/>
              <a:lumOff val="60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mechanisms</a:t>
            </a:r>
          </a:p>
        </p:txBody>
      </p:sp>
      <p:sp>
        <p:nvSpPr>
          <p:cNvPr id="6" name="Content Placeholder 11">
            <a:extLst>
              <a:ext uri="{FF2B5EF4-FFF2-40B4-BE49-F238E27FC236}">
                <a16:creationId xmlns:a16="http://schemas.microsoft.com/office/drawing/2014/main" id="{8AD6046B-67F4-4700-B9E4-FFA03D2CBD1A}"/>
              </a:ext>
            </a:extLst>
          </p:cNvPr>
          <p:cNvSpPr txBox="1">
            <a:spLocks/>
          </p:cNvSpPr>
          <p:nvPr/>
        </p:nvSpPr>
        <p:spPr>
          <a:xfrm>
            <a:off x="836612" y="2879725"/>
            <a:ext cx="4764087" cy="3511550"/>
          </a:xfrm>
          <a:prstGeom prst="rect">
            <a:avLst/>
          </a:prstGeom>
          <a:solidFill>
            <a:schemeClr val="accent1">
              <a:lumMod val="20000"/>
              <a:lumOff val="80000"/>
            </a:schemeClr>
          </a:solidFill>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Insufficient implementation </a:t>
            </a:r>
            <a:r>
              <a:rPr lang="en-US" dirty="0">
                <a:sym typeface="Wingdings" panose="05000000000000000000" pitchFamily="2" charset="2"/>
              </a:rPr>
              <a:t> </a:t>
            </a:r>
            <a:r>
              <a:rPr lang="en-US" dirty="0"/>
              <a:t>understanding </a:t>
            </a:r>
            <a:r>
              <a:rPr lang="en-US" i="1" dirty="0"/>
              <a:t>why are things not happening?</a:t>
            </a:r>
          </a:p>
          <a:p>
            <a:r>
              <a:rPr lang="en-US" dirty="0"/>
              <a:t>Key role: perception &amp; connotation of policy instruments / energy transition</a:t>
            </a:r>
          </a:p>
          <a:p>
            <a:r>
              <a:rPr lang="en-US" dirty="0"/>
              <a:t>Full picture impact factors</a:t>
            </a:r>
          </a:p>
          <a:p>
            <a:pPr lvl="1"/>
            <a:r>
              <a:rPr lang="en-US" dirty="0"/>
              <a:t>Communicative strategies</a:t>
            </a:r>
          </a:p>
          <a:p>
            <a:pPr lvl="1"/>
            <a:r>
              <a:rPr lang="en-US" dirty="0"/>
              <a:t>Participation of relevant target groups / stakeholders</a:t>
            </a:r>
          </a:p>
          <a:p>
            <a:pPr lvl="1"/>
            <a:r>
              <a:rPr lang="en-US" dirty="0"/>
              <a:t>Broader understanding of economic EE potential (beyond just </a:t>
            </a:r>
            <a:r>
              <a:rPr lang="en-US" i="1" dirty="0"/>
              <a:t>saving)</a:t>
            </a:r>
            <a:endParaRPr lang="en-US" dirty="0"/>
          </a:p>
          <a:p>
            <a:pPr lvl="1"/>
            <a:r>
              <a:rPr lang="en-US" dirty="0"/>
              <a:t>Important links to other policy fields (e.g. education, research)</a:t>
            </a:r>
          </a:p>
        </p:txBody>
      </p:sp>
      <p:sp>
        <p:nvSpPr>
          <p:cNvPr id="7" name="Text Placeholder 12">
            <a:extLst>
              <a:ext uri="{FF2B5EF4-FFF2-40B4-BE49-F238E27FC236}">
                <a16:creationId xmlns:a16="http://schemas.microsoft.com/office/drawing/2014/main" id="{5A74C307-7FB8-442C-B9FF-1EE3A7FDB369}"/>
              </a:ext>
            </a:extLst>
          </p:cNvPr>
          <p:cNvSpPr txBox="1">
            <a:spLocks/>
          </p:cNvSpPr>
          <p:nvPr/>
        </p:nvSpPr>
        <p:spPr>
          <a:xfrm>
            <a:off x="6019799" y="2285999"/>
            <a:ext cx="4787549" cy="441326"/>
          </a:xfrm>
          <a:prstGeom prst="rect">
            <a:avLst/>
          </a:prstGeom>
          <a:solidFill>
            <a:schemeClr val="accent1">
              <a:lumMod val="40000"/>
              <a:lumOff val="60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The “to-do’s”</a:t>
            </a:r>
          </a:p>
        </p:txBody>
      </p:sp>
      <p:sp>
        <p:nvSpPr>
          <p:cNvPr id="8" name="Content Placeholder 13">
            <a:extLst>
              <a:ext uri="{FF2B5EF4-FFF2-40B4-BE49-F238E27FC236}">
                <a16:creationId xmlns:a16="http://schemas.microsoft.com/office/drawing/2014/main" id="{1E132978-F6F2-45DF-A0B8-934DAAEFF11B}"/>
              </a:ext>
            </a:extLst>
          </p:cNvPr>
          <p:cNvSpPr txBox="1">
            <a:spLocks/>
          </p:cNvSpPr>
          <p:nvPr/>
        </p:nvSpPr>
        <p:spPr>
          <a:xfrm>
            <a:off x="6019799" y="2879724"/>
            <a:ext cx="4787549" cy="3511551"/>
          </a:xfrm>
          <a:prstGeom prst="rect">
            <a:avLst/>
          </a:prstGeom>
          <a:solidFill>
            <a:schemeClr val="accent1">
              <a:lumMod val="20000"/>
              <a:lumOff val="80000"/>
            </a:schemeClr>
          </a:solidFill>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200" dirty="0"/>
          </a:p>
          <a:p>
            <a:r>
              <a:rPr lang="en-US" sz="2200" dirty="0"/>
              <a:t>Comprehensive policy packages</a:t>
            </a:r>
          </a:p>
          <a:p>
            <a:r>
              <a:rPr lang="en-US" sz="2200" dirty="0"/>
              <a:t>Strategic planning of implementation</a:t>
            </a:r>
          </a:p>
          <a:p>
            <a:r>
              <a:rPr lang="en-US" sz="2200" dirty="0"/>
              <a:t>Break the predominance of the supply side</a:t>
            </a:r>
          </a:p>
          <a:p>
            <a:r>
              <a:rPr lang="en-US" sz="2200" dirty="0"/>
              <a:t>Foster evolvement of business</a:t>
            </a:r>
          </a:p>
        </p:txBody>
      </p:sp>
      <p:pic>
        <p:nvPicPr>
          <p:cNvPr id="12" name="Graphic 11" descr="Gears outline">
            <a:extLst>
              <a:ext uri="{FF2B5EF4-FFF2-40B4-BE49-F238E27FC236}">
                <a16:creationId xmlns:a16="http://schemas.microsoft.com/office/drawing/2014/main" id="{DAF89931-9CD4-4795-B507-7B3A2F05E1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2225" y="1385889"/>
            <a:ext cx="914400" cy="914400"/>
          </a:xfrm>
          <a:prstGeom prst="rect">
            <a:avLst/>
          </a:prstGeom>
        </p:spPr>
      </p:pic>
      <p:pic>
        <p:nvPicPr>
          <p:cNvPr id="14" name="Graphic 13" descr="Lightbulb and gear outline">
            <a:extLst>
              <a:ext uri="{FF2B5EF4-FFF2-40B4-BE49-F238E27FC236}">
                <a16:creationId xmlns:a16="http://schemas.microsoft.com/office/drawing/2014/main" id="{F56177A4-CF27-4B49-84F4-B833B8143A4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56373" y="1309688"/>
            <a:ext cx="914400" cy="914400"/>
          </a:xfrm>
          <a:prstGeom prst="rect">
            <a:avLst/>
          </a:prstGeom>
        </p:spPr>
      </p:pic>
    </p:spTree>
    <p:extLst>
      <p:ext uri="{BB962C8B-B14F-4D97-AF65-F5344CB8AC3E}">
        <p14:creationId xmlns:p14="http://schemas.microsoft.com/office/powerpoint/2010/main" val="21101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bg/>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P spid="8"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854C-4700-41FC-B6E2-488F44509480}"/>
              </a:ext>
            </a:extLst>
          </p:cNvPr>
          <p:cNvSpPr>
            <a:spLocks noGrp="1"/>
          </p:cNvSpPr>
          <p:nvPr>
            <p:ph type="title"/>
          </p:nvPr>
        </p:nvSpPr>
        <p:spPr/>
        <p:txBody>
          <a:bodyPr/>
          <a:lstStyle/>
          <a:p>
            <a:r>
              <a:rPr lang="de-DE" dirty="0"/>
              <a:t>Key </a:t>
            </a:r>
            <a:r>
              <a:rPr lang="de-DE" dirty="0" err="1"/>
              <a:t>recommendations</a:t>
            </a:r>
            <a:r>
              <a:rPr lang="de-DE" dirty="0"/>
              <a:t> per </a:t>
            </a:r>
            <a:r>
              <a:rPr lang="de-DE" dirty="0" err="1"/>
              <a:t>cluster</a:t>
            </a:r>
            <a:endParaRPr lang="en-GB" dirty="0"/>
          </a:p>
        </p:txBody>
      </p:sp>
      <p:graphicFrame>
        <p:nvGraphicFramePr>
          <p:cNvPr id="4" name="Diagram 3">
            <a:extLst>
              <a:ext uri="{FF2B5EF4-FFF2-40B4-BE49-F238E27FC236}">
                <a16:creationId xmlns:a16="http://schemas.microsoft.com/office/drawing/2014/main" id="{9A584862-9C4E-441A-948D-78444A8CF8AC}"/>
              </a:ext>
            </a:extLst>
          </p:cNvPr>
          <p:cNvGraphicFramePr/>
          <p:nvPr>
            <p:extLst>
              <p:ext uri="{D42A27DB-BD31-4B8C-83A1-F6EECF244321}">
                <p14:modId xmlns:p14="http://schemas.microsoft.com/office/powerpoint/2010/main" val="2523375586"/>
              </p:ext>
            </p:extLst>
          </p:nvPr>
        </p:nvGraphicFramePr>
        <p:xfrm>
          <a:off x="838199" y="1690688"/>
          <a:ext cx="10837245" cy="5095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Graphic 7" descr="Clipboard Checked outline">
            <a:extLst>
              <a:ext uri="{FF2B5EF4-FFF2-40B4-BE49-F238E27FC236}">
                <a16:creationId xmlns:a16="http://schemas.microsoft.com/office/drawing/2014/main" id="{18256253-1B80-47E9-959B-661618CB130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14251" y="1389149"/>
            <a:ext cx="623888" cy="623888"/>
          </a:xfrm>
          <a:prstGeom prst="rect">
            <a:avLst/>
          </a:prstGeom>
        </p:spPr>
      </p:pic>
      <p:pic>
        <p:nvPicPr>
          <p:cNvPr id="10" name="Graphic 9" descr="Coins outline">
            <a:extLst>
              <a:ext uri="{FF2B5EF4-FFF2-40B4-BE49-F238E27FC236}">
                <a16:creationId xmlns:a16="http://schemas.microsoft.com/office/drawing/2014/main" id="{D9A80CCA-84D1-4C7B-9C71-F4D5B09491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83910" y="1389149"/>
            <a:ext cx="623888" cy="623888"/>
          </a:xfrm>
          <a:prstGeom prst="rect">
            <a:avLst/>
          </a:prstGeom>
        </p:spPr>
      </p:pic>
      <p:pic>
        <p:nvPicPr>
          <p:cNvPr id="12" name="Graphic 11" descr="Transfer outline">
            <a:extLst>
              <a:ext uri="{FF2B5EF4-FFF2-40B4-BE49-F238E27FC236}">
                <a16:creationId xmlns:a16="http://schemas.microsoft.com/office/drawing/2014/main" id="{EDD0D79E-EDF5-48C2-97FD-CA06031C398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25905" y="1389149"/>
            <a:ext cx="623888" cy="623888"/>
          </a:xfrm>
          <a:prstGeom prst="rect">
            <a:avLst/>
          </a:prstGeom>
        </p:spPr>
      </p:pic>
      <p:pic>
        <p:nvPicPr>
          <p:cNvPr id="14" name="Graphic 13" descr="Comment Like outline">
            <a:extLst>
              <a:ext uri="{FF2B5EF4-FFF2-40B4-BE49-F238E27FC236}">
                <a16:creationId xmlns:a16="http://schemas.microsoft.com/office/drawing/2014/main" id="{3A11BA85-B06C-485A-BD28-6D9C965E378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5805" y="1389149"/>
            <a:ext cx="623888" cy="623888"/>
          </a:xfrm>
          <a:prstGeom prst="rect">
            <a:avLst/>
          </a:prstGeom>
        </p:spPr>
      </p:pic>
      <p:sp>
        <p:nvSpPr>
          <p:cNvPr id="11" name="Rectangle 10">
            <a:extLst>
              <a:ext uri="{FF2B5EF4-FFF2-40B4-BE49-F238E27FC236}">
                <a16:creationId xmlns:a16="http://schemas.microsoft.com/office/drawing/2014/main" id="{1514D078-4C9E-49F2-BD30-93936FAB720B}"/>
              </a:ext>
            </a:extLst>
          </p:cNvPr>
          <p:cNvSpPr/>
          <p:nvPr/>
        </p:nvSpPr>
        <p:spPr>
          <a:xfrm>
            <a:off x="3580598" y="1383048"/>
            <a:ext cx="2813307" cy="509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55DDB7-00AC-44E1-98BD-6780FB6A68F9}"/>
              </a:ext>
            </a:extLst>
          </p:cNvPr>
          <p:cNvSpPr/>
          <p:nvPr/>
        </p:nvSpPr>
        <p:spPr>
          <a:xfrm>
            <a:off x="6351044" y="1453416"/>
            <a:ext cx="2657475" cy="5024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E174D9-BB92-4231-952A-6D6B82022A07}"/>
              </a:ext>
            </a:extLst>
          </p:cNvPr>
          <p:cNvSpPr/>
          <p:nvPr/>
        </p:nvSpPr>
        <p:spPr>
          <a:xfrm>
            <a:off x="9149011" y="1453416"/>
            <a:ext cx="2657475" cy="502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3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8"/>
                                        </p:tgtEl>
                                      </p:cBhvr>
                                    </p:animEffect>
                                    <p:set>
                                      <p:cBhvr>
                                        <p:cTn id="1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96AA-39F1-417E-B6CA-04488AE21892}"/>
              </a:ext>
            </a:extLst>
          </p:cNvPr>
          <p:cNvSpPr>
            <a:spLocks noGrp="1"/>
          </p:cNvSpPr>
          <p:nvPr>
            <p:ph type="title"/>
          </p:nvPr>
        </p:nvSpPr>
        <p:spPr/>
        <p:txBody>
          <a:bodyPr/>
          <a:lstStyle/>
          <a:p>
            <a:r>
              <a:rPr lang="de-DE" dirty="0" err="1"/>
              <a:t>Remarks</a:t>
            </a:r>
            <a:r>
              <a:rPr lang="de-DE" dirty="0"/>
              <a:t> on </a:t>
            </a:r>
            <a:r>
              <a:rPr lang="de-DE" dirty="0" err="1"/>
              <a:t>implications</a:t>
            </a:r>
            <a:r>
              <a:rPr lang="de-DE" dirty="0"/>
              <a:t> </a:t>
            </a:r>
            <a:r>
              <a:rPr lang="de-DE" dirty="0" err="1"/>
              <a:t>of</a:t>
            </a:r>
            <a:r>
              <a:rPr lang="de-DE" dirty="0"/>
              <a:t> Ukraine </a:t>
            </a:r>
            <a:r>
              <a:rPr lang="de-DE" dirty="0" err="1"/>
              <a:t>crisis</a:t>
            </a:r>
            <a:endParaRPr lang="en-US" dirty="0"/>
          </a:p>
        </p:txBody>
      </p:sp>
      <p:sp>
        <p:nvSpPr>
          <p:cNvPr id="3" name="Content Placeholder 2">
            <a:extLst>
              <a:ext uri="{FF2B5EF4-FFF2-40B4-BE49-F238E27FC236}">
                <a16:creationId xmlns:a16="http://schemas.microsoft.com/office/drawing/2014/main" id="{48D435B5-7846-4508-8223-C5A08474D977}"/>
              </a:ext>
            </a:extLst>
          </p:cNvPr>
          <p:cNvSpPr>
            <a:spLocks noGrp="1"/>
          </p:cNvSpPr>
          <p:nvPr>
            <p:ph sz="half" idx="1"/>
          </p:nvPr>
        </p:nvSpPr>
        <p:spPr>
          <a:noFill/>
        </p:spPr>
        <p:txBody>
          <a:bodyPr>
            <a:normAutofit/>
          </a:bodyPr>
          <a:lstStyle/>
          <a:p>
            <a:r>
              <a:rPr lang="en-US" dirty="0"/>
              <a:t>Potential of EE for energy security is significant, but not yet taken seriously</a:t>
            </a:r>
          </a:p>
          <a:p>
            <a:r>
              <a:rPr lang="en-US" dirty="0"/>
              <a:t>Energy security ranked low in expert survey and in stakeholder workshops</a:t>
            </a:r>
          </a:p>
          <a:p>
            <a:r>
              <a:rPr lang="en-US" dirty="0"/>
              <a:t>Discussions mostly dominated by supply side (‚this is the real stuff‘)</a:t>
            </a:r>
          </a:p>
          <a:p>
            <a:endParaRPr lang="en-US" dirty="0"/>
          </a:p>
        </p:txBody>
      </p:sp>
      <p:sp>
        <p:nvSpPr>
          <p:cNvPr id="4" name="Content Placeholder 3">
            <a:extLst>
              <a:ext uri="{FF2B5EF4-FFF2-40B4-BE49-F238E27FC236}">
                <a16:creationId xmlns:a16="http://schemas.microsoft.com/office/drawing/2014/main" id="{A8B396A2-176F-4471-96CD-32DF13495F51}"/>
              </a:ext>
            </a:extLst>
          </p:cNvPr>
          <p:cNvSpPr>
            <a:spLocks noGrp="1"/>
          </p:cNvSpPr>
          <p:nvPr>
            <p:ph sz="half" idx="2"/>
          </p:nvPr>
        </p:nvSpPr>
        <p:spPr>
          <a:noFill/>
        </p:spPr>
        <p:txBody>
          <a:bodyPr>
            <a:normAutofit/>
          </a:bodyPr>
          <a:lstStyle/>
          <a:p>
            <a:r>
              <a:rPr lang="de-DE" dirty="0"/>
              <a:t>EE </a:t>
            </a:r>
            <a:r>
              <a:rPr lang="de-DE" dirty="0" err="1"/>
              <a:t>seen</a:t>
            </a:r>
            <a:r>
              <a:rPr lang="de-DE" dirty="0"/>
              <a:t> </a:t>
            </a:r>
            <a:r>
              <a:rPr lang="de-DE" dirty="0" err="1"/>
              <a:t>as</a:t>
            </a:r>
            <a:r>
              <a:rPr lang="de-DE" dirty="0"/>
              <a:t> </a:t>
            </a:r>
            <a:r>
              <a:rPr lang="de-DE" dirty="0" err="1"/>
              <a:t>the</a:t>
            </a:r>
            <a:r>
              <a:rPr lang="de-DE" dirty="0"/>
              <a:t> ‚</a:t>
            </a:r>
            <a:r>
              <a:rPr lang="de-DE" dirty="0" err="1"/>
              <a:t>little</a:t>
            </a:r>
            <a:r>
              <a:rPr lang="de-DE" dirty="0"/>
              <a:t> </a:t>
            </a:r>
            <a:r>
              <a:rPr lang="de-DE" dirty="0" err="1"/>
              <a:t>sister</a:t>
            </a:r>
            <a:r>
              <a:rPr lang="de-DE" dirty="0"/>
              <a:t>‘</a:t>
            </a:r>
          </a:p>
          <a:p>
            <a:r>
              <a:rPr lang="de-DE" dirty="0" err="1"/>
              <a:t>Current</a:t>
            </a:r>
            <a:r>
              <a:rPr lang="de-DE" dirty="0"/>
              <a:t> gas </a:t>
            </a:r>
            <a:r>
              <a:rPr lang="de-DE" dirty="0" err="1"/>
              <a:t>dependence</a:t>
            </a:r>
            <a:r>
              <a:rPr lang="de-DE" dirty="0"/>
              <a:t> </a:t>
            </a:r>
            <a:r>
              <a:rPr lang="de-DE" dirty="0" err="1"/>
              <a:t>is</a:t>
            </a:r>
            <a:r>
              <a:rPr lang="de-DE" dirty="0"/>
              <a:t> high due </a:t>
            </a:r>
            <a:r>
              <a:rPr lang="de-DE" dirty="0" err="1"/>
              <a:t>to</a:t>
            </a:r>
            <a:r>
              <a:rPr lang="de-DE" dirty="0"/>
              <a:t> lack </a:t>
            </a:r>
            <a:r>
              <a:rPr lang="de-DE" dirty="0" err="1"/>
              <a:t>of</a:t>
            </a:r>
            <a:r>
              <a:rPr lang="de-DE" dirty="0"/>
              <a:t> </a:t>
            </a:r>
            <a:r>
              <a:rPr lang="de-DE" dirty="0" err="1"/>
              <a:t>integrated</a:t>
            </a:r>
            <a:r>
              <a:rPr lang="de-DE" dirty="0"/>
              <a:t> </a:t>
            </a:r>
            <a:r>
              <a:rPr lang="de-DE" dirty="0" err="1"/>
              <a:t>strategic</a:t>
            </a:r>
            <a:r>
              <a:rPr lang="de-DE" dirty="0"/>
              <a:t> </a:t>
            </a:r>
            <a:r>
              <a:rPr lang="de-DE" dirty="0" err="1"/>
              <a:t>planning</a:t>
            </a:r>
            <a:r>
              <a:rPr lang="de-DE" dirty="0"/>
              <a:t> (</a:t>
            </a:r>
            <a:r>
              <a:rPr lang="de-DE" dirty="0" err="1"/>
              <a:t>supply</a:t>
            </a:r>
            <a:r>
              <a:rPr lang="de-DE" dirty="0"/>
              <a:t> and </a:t>
            </a:r>
            <a:r>
              <a:rPr lang="de-DE" dirty="0" err="1"/>
              <a:t>demand</a:t>
            </a:r>
            <a:r>
              <a:rPr lang="de-DE" dirty="0"/>
              <a:t>)</a:t>
            </a:r>
          </a:p>
          <a:p>
            <a:r>
              <a:rPr lang="de-DE" dirty="0" err="1"/>
              <a:t>To</a:t>
            </a:r>
            <a:r>
              <a:rPr lang="de-DE" dirty="0"/>
              <a:t> </a:t>
            </a:r>
            <a:r>
              <a:rPr lang="de-DE" dirty="0" err="1"/>
              <a:t>strengthen</a:t>
            </a:r>
            <a:r>
              <a:rPr lang="de-DE" dirty="0"/>
              <a:t> </a:t>
            </a:r>
            <a:r>
              <a:rPr lang="de-DE" dirty="0" err="1"/>
              <a:t>strategic</a:t>
            </a:r>
            <a:r>
              <a:rPr lang="de-DE" dirty="0"/>
              <a:t> </a:t>
            </a:r>
            <a:r>
              <a:rPr lang="de-DE" dirty="0" err="1"/>
              <a:t>energy</a:t>
            </a:r>
            <a:r>
              <a:rPr lang="de-DE" dirty="0"/>
              <a:t> </a:t>
            </a:r>
            <a:r>
              <a:rPr lang="de-DE" dirty="0" err="1"/>
              <a:t>planning</a:t>
            </a:r>
            <a:r>
              <a:rPr lang="de-DE" dirty="0"/>
              <a:t>, EE </a:t>
            </a:r>
            <a:r>
              <a:rPr lang="de-DE" dirty="0" err="1"/>
              <a:t>must</a:t>
            </a:r>
            <a:r>
              <a:rPr lang="de-DE" dirty="0"/>
              <a:t> </a:t>
            </a:r>
            <a:r>
              <a:rPr lang="de-DE" dirty="0" err="1"/>
              <a:t>get</a:t>
            </a:r>
            <a:r>
              <a:rPr lang="de-DE" dirty="0"/>
              <a:t> an </a:t>
            </a:r>
            <a:r>
              <a:rPr lang="de-DE" dirty="0" err="1"/>
              <a:t>appropriate</a:t>
            </a:r>
            <a:r>
              <a:rPr lang="de-DE" dirty="0"/>
              <a:t> </a:t>
            </a:r>
            <a:r>
              <a:rPr lang="de-DE" dirty="0" err="1"/>
              <a:t>role</a:t>
            </a:r>
            <a:r>
              <a:rPr lang="de-DE" dirty="0"/>
              <a:t> in </a:t>
            </a:r>
            <a:r>
              <a:rPr lang="de-DE" dirty="0" err="1"/>
              <a:t>it</a:t>
            </a:r>
            <a:endParaRPr lang="de-DE" dirty="0"/>
          </a:p>
          <a:p>
            <a:endParaRPr lang="en-US" dirty="0"/>
          </a:p>
        </p:txBody>
      </p:sp>
    </p:spTree>
    <p:extLst>
      <p:ext uri="{BB962C8B-B14F-4D97-AF65-F5344CB8AC3E}">
        <p14:creationId xmlns:p14="http://schemas.microsoft.com/office/powerpoint/2010/main" val="642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1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3D8CE-166F-4CB6-BE40-31666F87E844}"/>
              </a:ext>
            </a:extLst>
          </p:cNvPr>
          <p:cNvSpPr>
            <a:spLocks noGrp="1"/>
          </p:cNvSpPr>
          <p:nvPr>
            <p:ph type="title"/>
          </p:nvPr>
        </p:nvSpPr>
        <p:spPr/>
        <p:txBody>
          <a:bodyPr>
            <a:normAutofit/>
          </a:bodyPr>
          <a:lstStyle/>
          <a:p>
            <a:pPr algn="ctr"/>
            <a:r>
              <a:rPr lang="en-US" sz="5400">
                <a:solidFill>
                  <a:schemeClr val="bg1"/>
                </a:solidFill>
              </a:rPr>
              <a:t>THANK YOU</a:t>
            </a:r>
          </a:p>
        </p:txBody>
      </p:sp>
      <p:sp>
        <p:nvSpPr>
          <p:cNvPr id="3" name="Content Placeholder 2">
            <a:extLst>
              <a:ext uri="{FF2B5EF4-FFF2-40B4-BE49-F238E27FC236}">
                <a16:creationId xmlns:a16="http://schemas.microsoft.com/office/drawing/2014/main" id="{35444198-54CF-4458-A5EC-8A7685EA7444}"/>
              </a:ext>
            </a:extLst>
          </p:cNvPr>
          <p:cNvSpPr>
            <a:spLocks noGrp="1"/>
          </p:cNvSpPr>
          <p:nvPr>
            <p:ph idx="1"/>
          </p:nvPr>
        </p:nvSpPr>
        <p:spPr>
          <a:xfrm>
            <a:off x="918210" y="1690688"/>
            <a:ext cx="10515600" cy="4351338"/>
          </a:xfrm>
        </p:spPr>
        <p:txBody>
          <a:bodyPr/>
          <a:lstStyle/>
          <a:p>
            <a:pPr marL="0" indent="0" algn="ctr">
              <a:buNone/>
            </a:pPr>
            <a:endParaRPr lang="en-US" sz="1800" spc="600">
              <a:solidFill>
                <a:srgbClr val="FFC000"/>
              </a:solidFill>
            </a:endParaRPr>
          </a:p>
          <a:p>
            <a:pPr marL="0" indent="0" algn="ctr">
              <a:buNone/>
            </a:pPr>
            <a:r>
              <a:rPr lang="en-US" sz="1800" spc="600">
                <a:solidFill>
                  <a:srgbClr val="FFC000"/>
                </a:solidFill>
              </a:rPr>
              <a:t>WWW.</a:t>
            </a:r>
            <a:r>
              <a:rPr lang="en-US" sz="1800" b="1" spc="600">
                <a:solidFill>
                  <a:srgbClr val="FFC000"/>
                </a:solidFill>
              </a:rPr>
              <a:t>ENERGY-EFFICIENCY-WATCH.ORG</a:t>
            </a:r>
          </a:p>
          <a:p>
            <a:endParaRPr lang="en-US"/>
          </a:p>
        </p:txBody>
      </p:sp>
      <p:pic>
        <p:nvPicPr>
          <p:cNvPr id="4" name="Picture 3" descr="A close up of a logo&#10;&#10;Description automatically generated">
            <a:extLst>
              <a:ext uri="{FF2B5EF4-FFF2-40B4-BE49-F238E27FC236}">
                <a16:creationId xmlns:a16="http://schemas.microsoft.com/office/drawing/2014/main" id="{C9B2D5D4-24D0-4E1F-A8B6-DC56AB50C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6356"/>
            <a:ext cx="4029075" cy="1161643"/>
          </a:xfrm>
          <a:prstGeom prst="rect">
            <a:avLst/>
          </a:prstGeom>
        </p:spPr>
      </p:pic>
      <p:pic>
        <p:nvPicPr>
          <p:cNvPr id="5" name="Graphic 4" descr="User" title="Icon - Presenter Name">
            <a:extLst>
              <a:ext uri="{FF2B5EF4-FFF2-40B4-BE49-F238E27FC236}">
                <a16:creationId xmlns:a16="http://schemas.microsoft.com/office/drawing/2014/main" id="{68DBEC3A-F431-4486-9E11-C37317B5840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64886" y="3307907"/>
            <a:ext cx="558449" cy="558449"/>
          </a:xfrm>
          <a:prstGeom prst="rect">
            <a:avLst/>
          </a:prstGeom>
        </p:spPr>
      </p:pic>
      <p:sp>
        <p:nvSpPr>
          <p:cNvPr id="6" name="Subtitle 2">
            <a:extLst>
              <a:ext uri="{FF2B5EF4-FFF2-40B4-BE49-F238E27FC236}">
                <a16:creationId xmlns:a16="http://schemas.microsoft.com/office/drawing/2014/main" id="{EF9922E5-9ED9-4980-A79E-7C6B06B11BB9}"/>
              </a:ext>
            </a:extLst>
          </p:cNvPr>
          <p:cNvSpPr txBox="1">
            <a:spLocks/>
          </p:cNvSpPr>
          <p:nvPr/>
        </p:nvSpPr>
        <p:spPr>
          <a:xfrm>
            <a:off x="5103214" y="3307908"/>
            <a:ext cx="5378095" cy="558449"/>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sz="1400" kern="1200">
                <a:solidFill>
                  <a:schemeClr val="bg1"/>
                </a:solidFill>
                <a:latin typeface="+mn-lt"/>
                <a:ea typeface="+mn-ea"/>
                <a:cs typeface="+mn-cs"/>
              </a:defRPr>
            </a:lvl1pPr>
            <a:lvl2pPr marL="457200" indent="0" algn="ctr" defTabSz="914400" rtl="0" eaLnBrk="1" latinLnBrk="0" hangingPunct="1">
              <a:lnSpc>
                <a:spcPct val="100000"/>
              </a:lnSpc>
              <a:spcBef>
                <a:spcPts val="500"/>
              </a:spcBef>
              <a:spcAft>
                <a:spcPts val="500"/>
              </a:spcAft>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00000"/>
              </a:lnSpc>
              <a:spcBef>
                <a:spcPts val="500"/>
              </a:spcBef>
              <a:spcAft>
                <a:spcPts val="500"/>
              </a:spcAft>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00000"/>
              </a:lnSpc>
              <a:spcBef>
                <a:spcPts val="500"/>
              </a:spcBef>
              <a:spcAft>
                <a:spcPts val="500"/>
              </a:spcAft>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1" i="0" u="none" strike="noStrike" kern="1200" cap="none" spc="300" normalizeH="0" baseline="0" noProof="0">
                <a:ln>
                  <a:noFill/>
                </a:ln>
                <a:solidFill>
                  <a:prstClr val="white"/>
                </a:solidFill>
                <a:effectLst/>
                <a:uLnTx/>
                <a:uFillTx/>
                <a:latin typeface="Calibri Light" panose="020F0302020204030204"/>
                <a:ea typeface="+mn-ea"/>
                <a:cs typeface="Gill Sans" panose="020B0502020104020203" pitchFamily="34" charset="-79"/>
              </a:rPr>
              <a:t>Daniel Becker &amp; the Guidehouse Team</a:t>
            </a:r>
          </a:p>
        </p:txBody>
      </p:sp>
      <p:pic>
        <p:nvPicPr>
          <p:cNvPr id="8" name="Graphic 7" descr="Envelope" title="Icon Presenter Email">
            <a:extLst>
              <a:ext uri="{FF2B5EF4-FFF2-40B4-BE49-F238E27FC236}">
                <a16:creationId xmlns:a16="http://schemas.microsoft.com/office/drawing/2014/main" id="{9870FB2C-CE47-4497-8145-9839F4ED351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364886" y="4116517"/>
            <a:ext cx="558449" cy="558449"/>
          </a:xfrm>
          <a:prstGeom prst="rect">
            <a:avLst/>
          </a:prstGeom>
        </p:spPr>
      </p:pic>
      <p:sp>
        <p:nvSpPr>
          <p:cNvPr id="9" name="Text Placeholder 18">
            <a:extLst>
              <a:ext uri="{FF2B5EF4-FFF2-40B4-BE49-F238E27FC236}">
                <a16:creationId xmlns:a16="http://schemas.microsoft.com/office/drawing/2014/main" id="{C035D02B-7300-4DD1-B5FA-A512275B8D4E}"/>
              </a:ext>
            </a:extLst>
          </p:cNvPr>
          <p:cNvSpPr txBox="1">
            <a:spLocks/>
          </p:cNvSpPr>
          <p:nvPr/>
        </p:nvSpPr>
        <p:spPr>
          <a:xfrm>
            <a:off x="5159736" y="4184555"/>
            <a:ext cx="4206206" cy="355185"/>
          </a:xfrm>
          <a:prstGeom prst="rect">
            <a:avLst/>
          </a:prstGeom>
        </p:spPr>
        <p:txBody>
          <a:bodyPr vert="horz" lIns="0" tIns="0" rIns="0" bIns="0" rtlCol="0" anchor="ctr">
            <a:noAutofit/>
          </a:bodyPr>
          <a:lstStyle>
            <a:lvl1pPr marL="0" indent="0" algn="l" defTabSz="914400" rtl="0" eaLnBrk="1" latinLnBrk="0" hangingPunct="1">
              <a:lnSpc>
                <a:spcPct val="100000"/>
              </a:lnSpc>
              <a:spcBef>
                <a:spcPts val="1000"/>
              </a:spcBef>
              <a:spcAft>
                <a:spcPts val="500"/>
              </a:spcAft>
              <a:buClr>
                <a:schemeClr val="accent1"/>
              </a:buClr>
              <a:buFont typeface="Arial" panose="020B0604020202020204" pitchFamily="34" charset="0"/>
              <a:buNone/>
              <a:defRPr lang="en-US" sz="1400" kern="1200" smtClean="0">
                <a:solidFill>
                  <a:schemeClr val="bg1"/>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lang="en-US" sz="2000" kern="1200" smtClean="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lang="en-US" sz="1800" kern="1200" smtClean="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lang="en-US" sz="1600" kern="1200" smtClean="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lang="en-ZA"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500"/>
              </a:spcAft>
              <a:buClr>
                <a:srgbClr val="00B0F0"/>
              </a:buClr>
              <a:buSzTx/>
              <a:buFont typeface="Arial" panose="020B0604020202020204" pitchFamily="34" charset="0"/>
              <a:buNone/>
              <a:tabLst/>
              <a:defRPr/>
            </a:pPr>
            <a:r>
              <a:rPr kumimoji="0" lang="en-US" sz="1800" b="1" i="0" u="none" strike="noStrike" kern="1200" cap="none" spc="300" normalizeH="0" baseline="0" noProof="0">
                <a:ln>
                  <a:noFill/>
                </a:ln>
                <a:solidFill>
                  <a:prstClr val="white"/>
                </a:solidFill>
                <a:effectLst/>
                <a:uLnTx/>
                <a:uFillTx/>
                <a:latin typeface="Calibri Light" panose="020F0302020204030204"/>
                <a:ea typeface="+mn-ea"/>
                <a:cs typeface="Gill Sans Light" panose="020B0302020104020203" pitchFamily="34" charset="-79"/>
              </a:rPr>
              <a:t>Daniel.Becker@guidehouse.com</a:t>
            </a:r>
          </a:p>
        </p:txBody>
      </p:sp>
    </p:spTree>
    <p:extLst>
      <p:ext uri="{BB962C8B-B14F-4D97-AF65-F5344CB8AC3E}">
        <p14:creationId xmlns:p14="http://schemas.microsoft.com/office/powerpoint/2010/main" val="14803491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a5s9.OnbeK4VTjX6zpJ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RdHsfVgpc0GtUeCFShUTq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nG._YBGPpmv3gc.oKtCt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0E0272E87A8984785AA82715A63004C" ma:contentTypeVersion="12" ma:contentTypeDescription="Create a new document." ma:contentTypeScope="" ma:versionID="4f8d4e83b734ea6531060987e4a1d7df">
  <xsd:schema xmlns:xsd="http://www.w3.org/2001/XMLSchema" xmlns:xs="http://www.w3.org/2001/XMLSchema" xmlns:p="http://schemas.microsoft.com/office/2006/metadata/properties" xmlns:ns3="57ae4465-147e-4ee9-804c-4d1df3b382e6" xmlns:ns4="1b0863b8-7ccb-4ca1-a20e-1ffdd48e7fd9" targetNamespace="http://schemas.microsoft.com/office/2006/metadata/properties" ma:root="true" ma:fieldsID="dab6eb220b98a8c9241388d17e165ea8" ns3:_="" ns4:_="">
    <xsd:import namespace="57ae4465-147e-4ee9-804c-4d1df3b382e6"/>
    <xsd:import namespace="1b0863b8-7ccb-4ca1-a20e-1ffdd48e7fd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ae4465-147e-4ee9-804c-4d1df3b382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0863b8-7ccb-4ca1-a20e-1ffdd48e7fd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1b0863b8-7ccb-4ca1-a20e-1ffdd48e7fd9">
      <UserInfo>
        <DisplayName>Arnold Bruhin</DisplayName>
        <AccountId>1100</AccountId>
        <AccountType/>
      </UserInfo>
      <UserInfo>
        <DisplayName>Daniel Becker</DisplayName>
        <AccountId>69</AccountId>
        <AccountType/>
      </UserInfo>
      <UserInfo>
        <DisplayName>Henrik Schult</DisplayName>
        <AccountId>1842</AccountId>
        <AccountType/>
      </UserInfo>
      <UserInfo>
        <DisplayName>Katja Dinges</DisplayName>
        <AccountId>394</AccountId>
        <AccountType/>
      </UserInfo>
      <UserInfo>
        <DisplayName>Malte Gephart</DisplayName>
        <AccountId>454</AccountId>
        <AccountType/>
      </UserInfo>
    </SharedWithUsers>
  </documentManagement>
</p:properties>
</file>

<file path=customXml/itemProps1.xml><?xml version="1.0" encoding="utf-8"?>
<ds:datastoreItem xmlns:ds="http://schemas.openxmlformats.org/officeDocument/2006/customXml" ds:itemID="{E43669C3-0DDF-4F08-9473-592C2436B5A3}">
  <ds:schemaRefs>
    <ds:schemaRef ds:uri="http://schemas.microsoft.com/sharepoint/v3/contenttype/forms"/>
  </ds:schemaRefs>
</ds:datastoreItem>
</file>

<file path=customXml/itemProps2.xml><?xml version="1.0" encoding="utf-8"?>
<ds:datastoreItem xmlns:ds="http://schemas.openxmlformats.org/officeDocument/2006/customXml" ds:itemID="{74C1E46F-BE68-4229-A3D1-F0BE25DE2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ae4465-147e-4ee9-804c-4d1df3b382e6"/>
    <ds:schemaRef ds:uri="1b0863b8-7ccb-4ca1-a20e-1ffdd48e7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529E4A-88FA-479D-8EE2-4B476D687DCB}">
  <ds:schemaRefs>
    <ds:schemaRef ds:uri="http://schemas.microsoft.com/office/infopath/2007/PartnerControl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schemas.openxmlformats.org/package/2006/metadata/core-properties"/>
    <ds:schemaRef ds:uri="57ae4465-147e-4ee9-804c-4d1df3b382e6"/>
    <ds:schemaRef ds:uri="1b0863b8-7ccb-4ca1-a20e-1ffdd48e7fd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32183</TotalTime>
  <Words>1318</Words>
  <Application>Microsoft Office PowerPoint</Application>
  <PresentationFormat>Widescreen</PresentationFormat>
  <Paragraphs>169</Paragraphs>
  <Slides>8</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Office Theme</vt:lpstr>
      <vt:lpstr>think-cell Slide</vt:lpstr>
      <vt:lpstr>  Energy Efficiency Watch 4 - The impact of narratives on effective policy implementation s Daniel Becker &amp; Malte Gephart, Guidehouse 5 April 2022   </vt:lpstr>
      <vt:lpstr>Background: Energy Efficiency Watch 1-4 From policy analysis to the role of narratives</vt:lpstr>
      <vt:lpstr>EU27: Key input factors for narrative development</vt:lpstr>
      <vt:lpstr>Key Narratives around EE</vt:lpstr>
      <vt:lpstr>Overarching policy recommendations</vt:lpstr>
      <vt:lpstr>Key recommendations per cluster</vt:lpstr>
      <vt:lpstr>Remarks on implications of Ukraine crisis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EFFICIENCY WATCH 4</dc:title>
  <dc:creator>Drilona Shtjefni</dc:creator>
  <cp:lastModifiedBy>Malte Gephart</cp:lastModifiedBy>
  <cp:revision>47</cp:revision>
  <dcterms:created xsi:type="dcterms:W3CDTF">2019-06-18T13:43:28Z</dcterms:created>
  <dcterms:modified xsi:type="dcterms:W3CDTF">2022-04-04T11:28:13Z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0x01010030E0272E87A8984785AA82715A63004C</vt:lpwstr>
  </property>
  <property fmtid="{D5CDD505-2E9C-101B-9397-08002B2CF9AE}" pid="3" name="Order">
    <vt:r8>9600</vt:r8>
  </property>
  <property fmtid="{D5CDD505-2E9C-101B-9397-08002B2CF9AE}" pid="4" name="GUID">
    <vt:lpwstr>1a738bec-2cfe-47c4-9277-7131865815ca</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